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70" r:id="rId2"/>
  </p:sldMasterIdLst>
  <p:sldIdLst>
    <p:sldId id="275" r:id="rId3"/>
    <p:sldId id="278" r:id="rId4"/>
    <p:sldId id="279" r:id="rId5"/>
    <p:sldId id="280" r:id="rId6"/>
    <p:sldId id="281" r:id="rId7"/>
    <p:sldId id="282" r:id="rId8"/>
    <p:sldId id="258" r:id="rId9"/>
    <p:sldId id="267" r:id="rId10"/>
    <p:sldId id="283" r:id="rId11"/>
    <p:sldId id="268" r:id="rId12"/>
    <p:sldId id="257" r:id="rId13"/>
    <p:sldId id="264" r:id="rId14"/>
    <p:sldId id="269" r:id="rId15"/>
    <p:sldId id="260" r:id="rId16"/>
    <p:sldId id="261" r:id="rId17"/>
    <p:sldId id="262" r:id="rId18"/>
    <p:sldId id="266" r:id="rId19"/>
    <p:sldId id="26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00"/>
    <a:srgbClr val="CC9900"/>
    <a:srgbClr val="996633"/>
    <a:srgbClr val="008000"/>
    <a:srgbClr val="FFFFFF"/>
    <a:srgbClr val="009900"/>
    <a:srgbClr val="FFCCFF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46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928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928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C850-988C-4A65-AF12-C061C9A90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A223F-C3AE-4521-8F88-18F8E24F7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2FF29-CF14-42AE-AEFE-96572A537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98C46-4ADC-4D37-8484-B5B217E64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42FC9-112F-4A30-B3CD-86CED13C7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31E48-114E-4BA3-B733-342288383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7AAAF-99FD-4055-9371-372AE7DD2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BC6EC-6960-41D7-AD0E-EC0F2723D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2CBF5-E74B-4E90-8FDF-438195862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69D21-2325-4F69-97F3-B61F5A14F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DB8B5-1468-42E5-A8A3-7970DD3C6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B582C-9AB1-4109-A7DC-044C2A76C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B61AB-8DA9-43A3-8B5B-5B60CC3DB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CB0F6-ABE3-4C36-B775-EBCDDEEA7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46320-1877-4338-900C-0CC801114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EF02A-6488-4139-85A6-414196431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93435-9028-4625-9F50-68A3B0840E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7883F-14B9-446E-93C3-F0DADC54C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F1518-79E6-4AC3-A1B7-DFCFA997D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43AF-3E83-4EDD-BFF9-CA4C3F8DC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87F4-E714-4A11-BCBA-CF3AC8047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DEC3C-69CD-45BA-91D3-D2B43B20A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71BB5-90E7-44AE-ACFD-9B1228E55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8D0D1-62E0-4AE9-AEB7-33695264B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3F147-C5EC-491A-A056-DC34D9EDE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FD25E-EAF5-44E6-89E6-E7CE66C82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24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229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824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230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3825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229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826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826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6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6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4EA35B0-E671-45CF-A702-7022387D4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6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3724A79-2086-4953-AD32-480E43E17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gif"/><Relationship Id="rId5" Type="http://schemas.openxmlformats.org/officeDocument/2006/relationships/image" Target="../media/image21.png"/><Relationship Id="rId4" Type="http://schemas.openxmlformats.org/officeDocument/2006/relationships/image" Target="../media/image20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32.gif"/><Relationship Id="rId3" Type="http://schemas.openxmlformats.org/officeDocument/2006/relationships/audio" Target="../media/audio1.wav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31.jpeg"/><Relationship Id="rId9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40.png"/><Relationship Id="rId4" Type="http://schemas.openxmlformats.org/officeDocument/2006/relationships/image" Target="../media/image38.jpeg"/><Relationship Id="rId9" Type="http://schemas.openxmlformats.org/officeDocument/2006/relationships/image" Target="../media/image39.gi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image" Target="../media/image47.jpeg"/><Relationship Id="rId9" Type="http://schemas.openxmlformats.org/officeDocument/2006/relationships/oleObject" Target="../embeddings/oleObject28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gi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1.jpe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gi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4.gif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WordArt 4"/>
          <p:cNvSpPr>
            <a:spLocks noChangeArrowheads="1" noChangeShapeType="1" noTextEdit="1"/>
          </p:cNvSpPr>
          <p:nvPr/>
        </p:nvSpPr>
        <p:spPr bwMode="auto">
          <a:xfrm>
            <a:off x="1981200" y="2590800"/>
            <a:ext cx="63246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Left"/>
              <a:lightRig rig="legacyFlat3" dir="t"/>
            </a:scene3d>
            <a:sp3d extrusionH="121893000" prstMaterial="legacyMatte">
              <a:extrusionClr>
                <a:srgbClr val="CC9900"/>
              </a:extrusionClr>
            </a:sp3d>
          </a:bodyPr>
          <a:lstStyle/>
          <a:p>
            <a:pPr algn="ctr"/>
            <a:endParaRPr lang="en-US" sz="3600" kern="10">
              <a:ln w="9525">
                <a:round/>
                <a:headEnd/>
                <a:tailEnd/>
              </a:ln>
              <a:solidFill>
                <a:srgbClr val="FFFF00">
                  <a:alpha val="50195"/>
                </a:srgbClr>
              </a:solidFill>
              <a:latin typeface="Arial"/>
              <a:cs typeface="Arial"/>
            </a:endParaRPr>
          </a:p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FF00">
                    <a:alpha val="50195"/>
                  </a:srgbClr>
                </a:solidFill>
                <a:latin typeface="Arial"/>
                <a:cs typeface="Arial"/>
              </a:rPr>
              <a:t>Phân số và phép chia số tự nhiên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762000" y="2209800"/>
            <a:ext cx="259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990000"/>
                </a:solidFill>
              </a:rPr>
              <a:t>Bài</a:t>
            </a:r>
            <a:r>
              <a:rPr lang="en-US" sz="4000">
                <a:solidFill>
                  <a:srgbClr val="990000"/>
                </a:solidFill>
              </a:rPr>
              <a:t>: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 animBg="1"/>
      <p:bldP spid="9933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2971800" y="4419600"/>
            <a:ext cx="2273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2"/>
                </a:solidFill>
              </a:rPr>
              <a:t>8 : 4  =    2</a:t>
            </a: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457200" y="1752600"/>
            <a:ext cx="8153400" cy="16002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800100" lvl="1" indent="-34290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sz="2800">
                <a:solidFill>
                  <a:srgbClr val="009900"/>
                </a:solidFill>
              </a:rPr>
              <a:t>Ví dụ a) Có 8 quả cam, chia đều cho 4 em. Mỗi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sz="2800">
                <a:solidFill>
                  <a:srgbClr val="009900"/>
                </a:solidFill>
              </a:rPr>
              <a:t> em được bao nhiêu quả?</a:t>
            </a:r>
          </a:p>
          <a:p>
            <a:pPr marL="342900" indent="-342900"/>
            <a:endParaRPr lang="en-US" sz="2800">
              <a:solidFill>
                <a:srgbClr val="009900"/>
              </a:solidFill>
            </a:endParaRPr>
          </a:p>
        </p:txBody>
      </p:sp>
      <p:sp>
        <p:nvSpPr>
          <p:cNvPr id="19460" name="Rectangle 10"/>
          <p:cNvSpPr>
            <a:spLocks noChangeArrowheads="1"/>
          </p:cNvSpPr>
          <p:nvPr/>
        </p:nvSpPr>
        <p:spPr bwMode="auto">
          <a:xfrm>
            <a:off x="1600200" y="838200"/>
            <a:ext cx="518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v"/>
            </a:pPr>
            <a:r>
              <a:rPr lang="en-US" sz="2800">
                <a:solidFill>
                  <a:srgbClr val="FF3300"/>
                </a:solidFill>
              </a:rPr>
              <a:t>Trình bày cách thực hiện phép chia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/>
      <p:bldP spid="860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73" name="AutoShape 7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4572000"/>
            <a:ext cx="1371600" cy="15240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72" name="AutoShape 7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66800" y="4572000"/>
            <a:ext cx="1371600" cy="15240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74" name="AutoShape 7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324600" y="4495800"/>
            <a:ext cx="1371600" cy="15240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63" name="AutoShape 6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52600" y="5334000"/>
            <a:ext cx="685800" cy="7620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9"/>
          <p:cNvGrpSpPr>
            <a:grpSpLocks/>
          </p:cNvGrpSpPr>
          <p:nvPr/>
        </p:nvGrpSpPr>
        <p:grpSpPr bwMode="auto">
          <a:xfrm>
            <a:off x="1066800" y="4572000"/>
            <a:ext cx="1371600" cy="1524000"/>
            <a:chOff x="672" y="2880"/>
            <a:chExt cx="864" cy="960"/>
          </a:xfrm>
        </p:grpSpPr>
        <p:sp>
          <p:nvSpPr>
            <p:cNvPr id="6173" name="AutoShape 81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104" y="2880"/>
              <a:ext cx="432" cy="480"/>
            </a:xfrm>
            <a:prstGeom prst="actionButtonBlank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" name="AutoShape 82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72" y="3360"/>
              <a:ext cx="432" cy="480"/>
            </a:xfrm>
            <a:prstGeom prst="actionButtonBlank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" name="AutoShape 4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672" y="2880"/>
              <a:ext cx="432" cy="480"/>
            </a:xfrm>
            <a:prstGeom prst="actionButtonBlank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98" name="AutoShape 9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010400" y="5257800"/>
            <a:ext cx="685800" cy="7620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00"/>
          <p:cNvGrpSpPr>
            <a:grpSpLocks/>
          </p:cNvGrpSpPr>
          <p:nvPr/>
        </p:nvGrpSpPr>
        <p:grpSpPr bwMode="auto">
          <a:xfrm>
            <a:off x="6324600" y="4495800"/>
            <a:ext cx="1371600" cy="1524000"/>
            <a:chOff x="3408" y="1584"/>
            <a:chExt cx="864" cy="960"/>
          </a:xfrm>
        </p:grpSpPr>
        <p:sp>
          <p:nvSpPr>
            <p:cNvPr id="6170" name="AutoShape 50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408" y="1584"/>
              <a:ext cx="432" cy="480"/>
            </a:xfrm>
            <a:prstGeom prst="actionButtonBlank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" name="AutoShape 9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408" y="2064"/>
              <a:ext cx="432" cy="480"/>
            </a:xfrm>
            <a:prstGeom prst="actionButtonBlank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" name="AutoShape 99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840" y="1584"/>
              <a:ext cx="432" cy="480"/>
            </a:xfrm>
            <a:prstGeom prst="actionButtonBlank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94" name="AutoShape 9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495800" y="5334000"/>
            <a:ext cx="685800" cy="7620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609600" y="304800"/>
            <a:ext cx="800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/>
              <a:t>Ví dụ b) Có 3 cái bánh, chia đều cho 4 em. Hỏi mỗi em </a:t>
            </a:r>
          </a:p>
          <a:p>
            <a:r>
              <a:rPr lang="en-US" sz="2400" b="1"/>
              <a:t>được bao nhiêu phần cái bánh?</a:t>
            </a:r>
          </a:p>
        </p:txBody>
      </p:sp>
      <p:pic>
        <p:nvPicPr>
          <p:cNvPr id="25632" name="Picture 32" descr="2196_2[1]1717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4478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33" name="Picture 33" descr="466[1]2948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1371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34" name="Picture 34" descr="ban gai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200" y="1371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35" name="Picture 35" descr="ban gai 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39000" y="1219200"/>
            <a:ext cx="1066800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02"/>
          <p:cNvGrpSpPr>
            <a:grpSpLocks/>
          </p:cNvGrpSpPr>
          <p:nvPr/>
        </p:nvGrpSpPr>
        <p:grpSpPr bwMode="auto">
          <a:xfrm>
            <a:off x="3810000" y="4572000"/>
            <a:ext cx="1371600" cy="1524000"/>
            <a:chOff x="2592" y="2832"/>
            <a:chExt cx="864" cy="960"/>
          </a:xfrm>
        </p:grpSpPr>
        <p:sp>
          <p:nvSpPr>
            <p:cNvPr id="6167" name="AutoShape 103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3024" y="2832"/>
              <a:ext cx="432" cy="480"/>
            </a:xfrm>
            <a:prstGeom prst="actionButtonBlank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8" name="AutoShape 10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592" y="2832"/>
              <a:ext cx="432" cy="480"/>
            </a:xfrm>
            <a:prstGeom prst="actionButtonBlank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9" name="AutoShape 105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2592" y="3312"/>
              <a:ext cx="432" cy="480"/>
            </a:xfrm>
            <a:prstGeom prst="actionButtonBlank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706" name="Rectangle 106"/>
          <p:cNvSpPr>
            <a:spLocks noChangeArrowheads="1"/>
          </p:cNvSpPr>
          <p:nvPr/>
        </p:nvSpPr>
        <p:spPr bwMode="auto">
          <a:xfrm>
            <a:off x="3276600" y="2667000"/>
            <a:ext cx="13716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8" name="Rectangle 108"/>
          <p:cNvSpPr>
            <a:spLocks noChangeArrowheads="1"/>
          </p:cNvSpPr>
          <p:nvPr/>
        </p:nvSpPr>
        <p:spPr bwMode="auto">
          <a:xfrm>
            <a:off x="5486400" y="2667000"/>
            <a:ext cx="13716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9" name="Rectangle 109"/>
          <p:cNvSpPr>
            <a:spLocks noChangeArrowheads="1"/>
          </p:cNvSpPr>
          <p:nvPr/>
        </p:nvSpPr>
        <p:spPr bwMode="auto">
          <a:xfrm>
            <a:off x="762000" y="2667000"/>
            <a:ext cx="13716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10" name="Rectangle 110"/>
          <p:cNvSpPr>
            <a:spLocks noChangeArrowheads="1"/>
          </p:cNvSpPr>
          <p:nvPr/>
        </p:nvSpPr>
        <p:spPr bwMode="auto">
          <a:xfrm>
            <a:off x="7543800" y="2590800"/>
            <a:ext cx="1295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11" name="Rectangle 111"/>
          <p:cNvSpPr>
            <a:spLocks noChangeArrowheads="1"/>
          </p:cNvSpPr>
          <p:nvPr/>
        </p:nvSpPr>
        <p:spPr bwMode="auto">
          <a:xfrm>
            <a:off x="2895600" y="5257800"/>
            <a:ext cx="3200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3 : 4 =    </a:t>
            </a:r>
          </a:p>
        </p:txBody>
      </p:sp>
      <p:graphicFrame>
        <p:nvGraphicFramePr>
          <p:cNvPr id="25712" name="Object 112"/>
          <p:cNvGraphicFramePr>
            <a:graphicFrameLocks noChangeAspect="1"/>
          </p:cNvGraphicFramePr>
          <p:nvPr/>
        </p:nvGraphicFramePr>
        <p:xfrm>
          <a:off x="5181600" y="5257800"/>
          <a:ext cx="409575" cy="1058863"/>
        </p:xfrm>
        <a:graphic>
          <a:graphicData uri="http://schemas.openxmlformats.org/presentationml/2006/ole">
            <p:oleObj spid="_x0000_s6146" name="Equation" r:id="rId7" imgW="152334" imgH="393529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42" dur="2000"/>
                                        <p:tgtEl>
                                          <p:spTgt spid="256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45" dur="2000"/>
                                        <p:tgtEl>
                                          <p:spTgt spid="256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48" dur="2000"/>
                                        <p:tgtEl>
                                          <p:spTgt spid="256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5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12222 L -0.03334 -0.27778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-0.12222 L -0.05834 -0.27778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-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4 -0.1 L -0.09167 -0.26667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-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916 -0.01111 L 0.12916 -0.38889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5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32916 -0.4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56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62916 -0.28889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56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" y="-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5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5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5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5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2000"/>
                                        <p:tgtEl>
                                          <p:spTgt spid="25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25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73" grpId="0" animBg="1"/>
      <p:bldP spid="25673" grpId="1" animBg="1"/>
      <p:bldP spid="25672" grpId="0" animBg="1"/>
      <p:bldP spid="25672" grpId="1" animBg="1"/>
      <p:bldP spid="25674" grpId="0" animBg="1"/>
      <p:bldP spid="25674" grpId="1" animBg="1"/>
      <p:bldP spid="25663" grpId="0" animBg="1"/>
      <p:bldP spid="25663" grpId="1" animBg="1"/>
      <p:bldP spid="25698" grpId="0" animBg="1"/>
      <p:bldP spid="25698" grpId="1" animBg="1"/>
      <p:bldP spid="25694" grpId="0" animBg="1"/>
      <p:bldP spid="25694" grpId="1" animBg="1"/>
      <p:bldP spid="25706" grpId="0" animBg="1"/>
      <p:bldP spid="25708" grpId="0" animBg="1"/>
      <p:bldP spid="25709" grpId="0" animBg="1"/>
      <p:bldP spid="257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5029200" y="4953000"/>
            <a:ext cx="3657600" cy="1066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3300"/>
                </a:solidFill>
              </a:rPr>
              <a:t>Thương là phân số</a:t>
            </a:r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3962400" y="5334000"/>
            <a:ext cx="10668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90" name="AutoShape 18"/>
          <p:cNvSpPr>
            <a:spLocks noChangeArrowheads="1"/>
          </p:cNvSpPr>
          <p:nvPr/>
        </p:nvSpPr>
        <p:spPr bwMode="auto">
          <a:xfrm>
            <a:off x="533400" y="1828800"/>
            <a:ext cx="3581400" cy="1447800"/>
          </a:xfrm>
          <a:prstGeom prst="flowChartDecision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333300"/>
                </a:solidFill>
              </a:rPr>
              <a:t>8 : 4  =</a:t>
            </a:r>
            <a:r>
              <a:rPr lang="en-US" sz="2800" b="1">
                <a:solidFill>
                  <a:schemeClr val="bg2"/>
                </a:solidFill>
              </a:rPr>
              <a:t>    </a:t>
            </a:r>
            <a:r>
              <a:rPr lang="en-US" sz="2800" b="1">
                <a:solidFill>
                  <a:srgbClr val="333300"/>
                </a:solidFill>
              </a:rPr>
              <a:t>2</a:t>
            </a:r>
          </a:p>
        </p:txBody>
      </p:sp>
      <p:sp>
        <p:nvSpPr>
          <p:cNvPr id="54291" name="AutoShape 19"/>
          <p:cNvSpPr>
            <a:spLocks noChangeArrowheads="1"/>
          </p:cNvSpPr>
          <p:nvPr/>
        </p:nvSpPr>
        <p:spPr bwMode="auto">
          <a:xfrm>
            <a:off x="304800" y="4572000"/>
            <a:ext cx="3581400" cy="1524000"/>
          </a:xfrm>
          <a:prstGeom prst="flowChartDecision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 b="1"/>
          </a:p>
          <a:p>
            <a:r>
              <a:rPr lang="en-US" sz="2800" b="1">
                <a:solidFill>
                  <a:srgbClr val="333300"/>
                </a:solidFill>
              </a:rPr>
              <a:t>3 : 4 =</a:t>
            </a:r>
            <a:r>
              <a:rPr lang="en-US" b="1"/>
              <a:t>    </a:t>
            </a:r>
          </a:p>
          <a:p>
            <a:endParaRPr lang="en-US" sz="2800" b="1"/>
          </a:p>
        </p:txBody>
      </p:sp>
      <p:graphicFrame>
        <p:nvGraphicFramePr>
          <p:cNvPr id="54292" name="Object 20"/>
          <p:cNvGraphicFramePr>
            <a:graphicFrameLocks noChangeAspect="1"/>
          </p:cNvGraphicFramePr>
          <p:nvPr>
            <p:ph sz="half" idx="1"/>
          </p:nvPr>
        </p:nvGraphicFramePr>
        <p:xfrm>
          <a:off x="2286000" y="4724400"/>
          <a:ext cx="735013" cy="1143000"/>
        </p:xfrm>
        <a:graphic>
          <a:graphicData uri="http://schemas.openxmlformats.org/presentationml/2006/ole">
            <p:oleObj spid="_x0000_s7170" name="Equation" r:id="rId4" imgW="152334" imgH="393529" progId="Equation.3">
              <p:embed/>
            </p:oleObj>
          </a:graphicData>
        </a:graphic>
      </p:graphicFrame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5029200" y="1981200"/>
            <a:ext cx="3733800" cy="9906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2800" b="1"/>
              <a:t>      </a:t>
            </a:r>
            <a:r>
              <a:rPr lang="en-US" sz="2400" b="1">
                <a:solidFill>
                  <a:srgbClr val="333300"/>
                </a:solidFill>
              </a:rPr>
              <a:t>Thương là số tự nhiên</a:t>
            </a:r>
            <a:r>
              <a:rPr lang="en-US" sz="3200" b="1"/>
              <a:t> </a:t>
            </a:r>
          </a:p>
        </p:txBody>
      </p:sp>
      <p:sp>
        <p:nvSpPr>
          <p:cNvPr id="54296" name="Line 24"/>
          <p:cNvSpPr>
            <a:spLocks noChangeShapeType="1"/>
          </p:cNvSpPr>
          <p:nvPr/>
        </p:nvSpPr>
        <p:spPr bwMode="auto">
          <a:xfrm>
            <a:off x="4038600" y="2590800"/>
            <a:ext cx="10668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8" name="Rectangle 30"/>
          <p:cNvSpPr>
            <a:spLocks noChangeArrowheads="1"/>
          </p:cNvSpPr>
          <p:nvPr/>
        </p:nvSpPr>
        <p:spPr bwMode="auto">
          <a:xfrm>
            <a:off x="2057400" y="533400"/>
            <a:ext cx="518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 typeface="Wingdings" pitchFamily="2" charset="2"/>
              <a:buChar char="v"/>
            </a:pPr>
            <a:r>
              <a:rPr lang="en-US" sz="2800">
                <a:solidFill>
                  <a:srgbClr val="FF3300"/>
                </a:solidFill>
              </a:rPr>
              <a:t>Nhận xét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6" grpId="0" animBg="1"/>
      <p:bldP spid="54288" grpId="0" animBg="1"/>
      <p:bldP spid="54290" grpId="0" animBg="1"/>
      <p:bldP spid="54291" grpId="0" animBg="1"/>
      <p:bldP spid="54295" grpId="0" animBg="1"/>
      <p:bldP spid="5429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AutoShape 4"/>
          <p:cNvSpPr>
            <a:spLocks noChangeArrowheads="1"/>
          </p:cNvSpPr>
          <p:nvPr/>
        </p:nvSpPr>
        <p:spPr bwMode="auto">
          <a:xfrm>
            <a:off x="457200" y="2286000"/>
            <a:ext cx="3581400" cy="1524000"/>
          </a:xfrm>
          <a:prstGeom prst="flowChartDecision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 b="1"/>
          </a:p>
          <a:p>
            <a:r>
              <a:rPr lang="en-US" sz="2800" b="1">
                <a:solidFill>
                  <a:srgbClr val="333300"/>
                </a:solidFill>
              </a:rPr>
              <a:t>3 : 4 =</a:t>
            </a:r>
            <a:r>
              <a:rPr lang="en-US" b="1"/>
              <a:t>    </a:t>
            </a:r>
          </a:p>
          <a:p>
            <a:endParaRPr lang="en-US" sz="2800" b="1"/>
          </a:p>
        </p:txBody>
      </p:sp>
      <p:graphicFrame>
        <p:nvGraphicFramePr>
          <p:cNvPr id="88069" name="Object 5"/>
          <p:cNvGraphicFramePr>
            <a:graphicFrameLocks noChangeAspect="1"/>
          </p:cNvGraphicFramePr>
          <p:nvPr/>
        </p:nvGraphicFramePr>
        <p:xfrm>
          <a:off x="2514600" y="2514600"/>
          <a:ext cx="735013" cy="1143000"/>
        </p:xfrm>
        <a:graphic>
          <a:graphicData uri="http://schemas.openxmlformats.org/presentationml/2006/ole">
            <p:oleObj spid="_x0000_s8194" name="Equation" r:id="rId4" imgW="152334" imgH="393529" progId="Equation.3">
              <p:embed/>
            </p:oleObj>
          </a:graphicData>
        </a:graphic>
      </p:graphicFrame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5181600" y="2590800"/>
            <a:ext cx="3657600" cy="1066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333300"/>
                </a:solidFill>
              </a:rPr>
              <a:t>Thương là phân số</a:t>
            </a:r>
          </a:p>
        </p:txBody>
      </p:sp>
      <p:sp>
        <p:nvSpPr>
          <p:cNvPr id="88071" name="Line 7"/>
          <p:cNvSpPr>
            <a:spLocks noChangeShapeType="1"/>
          </p:cNvSpPr>
          <p:nvPr/>
        </p:nvSpPr>
        <p:spPr bwMode="auto">
          <a:xfrm>
            <a:off x="4038600" y="3048000"/>
            <a:ext cx="1066800" cy="0"/>
          </a:xfrm>
          <a:prstGeom prst="line">
            <a:avLst/>
          </a:prstGeom>
          <a:noFill/>
          <a:ln w="57150">
            <a:solidFill>
              <a:srgbClr val="FF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457200" y="5105400"/>
            <a:ext cx="8382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i="1" u="sng">
                <a:solidFill>
                  <a:srgbClr val="FFFFCC"/>
                </a:solidFill>
              </a:rPr>
              <a:t>Nhận xét</a:t>
            </a:r>
            <a:r>
              <a:rPr lang="en-US" sz="2400" b="1" i="1">
                <a:solidFill>
                  <a:srgbClr val="FFFFCC"/>
                </a:solidFill>
              </a:rPr>
              <a:t> : Thương của phép chia số tự nhiên cho số tự </a:t>
            </a:r>
          </a:p>
          <a:p>
            <a:r>
              <a:rPr lang="en-US" sz="2400" b="1" i="1">
                <a:solidFill>
                  <a:srgbClr val="FFFFCC"/>
                </a:solidFill>
              </a:rPr>
              <a:t> nhiên ( khác 0) có thể viết thành một phân số. Từ số là </a:t>
            </a:r>
          </a:p>
          <a:p>
            <a:r>
              <a:rPr lang="en-US" sz="2400" b="1" i="1">
                <a:solidFill>
                  <a:srgbClr val="FFFFCC"/>
                </a:solidFill>
              </a:rPr>
              <a:t>số bị chia và mẫu số là số chia.</a:t>
            </a:r>
          </a:p>
        </p:txBody>
      </p:sp>
      <p:sp>
        <p:nvSpPr>
          <p:cNvPr id="88074" name="AutoShape 10"/>
          <p:cNvSpPr>
            <a:spLocks noChangeArrowheads="1"/>
          </p:cNvSpPr>
          <p:nvPr/>
        </p:nvSpPr>
        <p:spPr bwMode="auto">
          <a:xfrm>
            <a:off x="3124200" y="1600200"/>
            <a:ext cx="2057400" cy="533400"/>
          </a:xfrm>
          <a:prstGeom prst="wedgeEllipseCallout">
            <a:avLst>
              <a:gd name="adj1" fmla="val -61806"/>
              <a:gd name="adj2" fmla="val 16934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Số bị chia</a:t>
            </a:r>
          </a:p>
        </p:txBody>
      </p:sp>
      <p:sp>
        <p:nvSpPr>
          <p:cNvPr id="88075" name="AutoShape 11"/>
          <p:cNvSpPr>
            <a:spLocks noChangeArrowheads="1"/>
          </p:cNvSpPr>
          <p:nvPr/>
        </p:nvSpPr>
        <p:spPr bwMode="auto">
          <a:xfrm>
            <a:off x="2667000" y="4038600"/>
            <a:ext cx="2057400" cy="533400"/>
          </a:xfrm>
          <a:prstGeom prst="wedgeEllipseCallout">
            <a:avLst>
              <a:gd name="adj1" fmla="val -42361"/>
              <a:gd name="adj2" fmla="val -15208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Số chia</a:t>
            </a:r>
          </a:p>
        </p:txBody>
      </p:sp>
      <p:sp>
        <p:nvSpPr>
          <p:cNvPr id="8202" name="Rectangle 17"/>
          <p:cNvSpPr>
            <a:spLocks noChangeArrowheads="1"/>
          </p:cNvSpPr>
          <p:nvPr/>
        </p:nvSpPr>
        <p:spPr bwMode="auto">
          <a:xfrm>
            <a:off x="2057400" y="533400"/>
            <a:ext cx="518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 typeface="Wingdings" pitchFamily="2" charset="2"/>
              <a:buChar char="v"/>
            </a:pPr>
            <a:r>
              <a:rPr lang="en-US" sz="2800">
                <a:solidFill>
                  <a:srgbClr val="FF3300"/>
                </a:solidFill>
              </a:rPr>
              <a:t>Tìm hiểu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animBg="1"/>
      <p:bldP spid="88070" grpId="0" animBg="1"/>
      <p:bldP spid="88071" grpId="0" animBg="1"/>
      <p:bldP spid="88072" grpId="0"/>
      <p:bldP spid="88074" grpId="0" animBg="1"/>
      <p:bldP spid="8807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0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i="1" smtClean="0">
                <a:solidFill>
                  <a:srgbClr val="993366"/>
                </a:solidFill>
              </a:rPr>
              <a:t>1. Viết thương của mỗi phép chia sau dưới dạng phân số:</a:t>
            </a:r>
          </a:p>
        </p:txBody>
      </p:sp>
      <p:graphicFrame>
        <p:nvGraphicFramePr>
          <p:cNvPr id="38946" name="Object 34"/>
          <p:cNvGraphicFramePr>
            <a:graphicFrameLocks noChangeAspect="1"/>
          </p:cNvGraphicFramePr>
          <p:nvPr/>
        </p:nvGraphicFramePr>
        <p:xfrm>
          <a:off x="7315200" y="3352800"/>
          <a:ext cx="350838" cy="990600"/>
        </p:xfrm>
        <a:graphic>
          <a:graphicData uri="http://schemas.openxmlformats.org/presentationml/2006/ole">
            <p:oleObj spid="_x0000_s9218" name="Equation" r:id="rId5" imgW="139639" imgH="393529" progId="Equation.3">
              <p:embed/>
            </p:oleObj>
          </a:graphicData>
        </a:graphic>
      </p:graphicFrame>
      <p:graphicFrame>
        <p:nvGraphicFramePr>
          <p:cNvPr id="38950" name="Object 38"/>
          <p:cNvGraphicFramePr>
            <a:graphicFrameLocks noChangeAspect="1"/>
          </p:cNvGraphicFramePr>
          <p:nvPr/>
        </p:nvGraphicFramePr>
        <p:xfrm>
          <a:off x="3733800" y="5257800"/>
          <a:ext cx="350838" cy="990600"/>
        </p:xfrm>
        <a:graphic>
          <a:graphicData uri="http://schemas.openxmlformats.org/presentationml/2006/ole">
            <p:oleObj spid="_x0000_s9219" name="Equation" r:id="rId6" imgW="139639" imgH="393529" progId="Equation.3">
              <p:embed/>
            </p:oleObj>
          </a:graphicData>
        </a:graphic>
      </p:graphicFrame>
      <p:graphicFrame>
        <p:nvGraphicFramePr>
          <p:cNvPr id="9220" name="Object 1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9220" name="Equation" r:id="rId7" imgW="114151" imgH="215619" progId="Equation.3">
              <p:embed/>
            </p:oleObj>
          </a:graphicData>
        </a:graphic>
      </p:graphicFrame>
      <p:graphicFrame>
        <p:nvGraphicFramePr>
          <p:cNvPr id="92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9221" name="Equation" r:id="rId8" imgW="114151" imgH="215619" progId="Equation.3">
              <p:embed/>
            </p:oleObj>
          </a:graphicData>
        </a:graphic>
      </p:graphicFrame>
      <p:graphicFrame>
        <p:nvGraphicFramePr>
          <p:cNvPr id="9222" name="Object 2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9222" name="Equation" r:id="rId9" imgW="114151" imgH="215619" progId="Equation.3">
              <p:embed/>
            </p:oleObj>
          </a:graphicData>
        </a:graphic>
      </p:graphicFrame>
      <p:graphicFrame>
        <p:nvGraphicFramePr>
          <p:cNvPr id="9223" name="Object 2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9223" name="Equation" r:id="rId10" imgW="114151" imgH="215619" progId="Equation.3">
              <p:embed/>
            </p:oleObj>
          </a:graphicData>
        </a:graphic>
      </p:graphicFrame>
      <p:graphicFrame>
        <p:nvGraphicFramePr>
          <p:cNvPr id="38944" name="Object 32"/>
          <p:cNvGraphicFramePr>
            <a:graphicFrameLocks noChangeAspect="1"/>
          </p:cNvGraphicFramePr>
          <p:nvPr/>
        </p:nvGraphicFramePr>
        <p:xfrm>
          <a:off x="7239000" y="2362200"/>
          <a:ext cx="336550" cy="990600"/>
        </p:xfrm>
        <a:graphic>
          <a:graphicData uri="http://schemas.openxmlformats.org/presentationml/2006/ole">
            <p:oleObj spid="_x0000_s9224" name="Equation" r:id="rId11" imgW="152334" imgH="393529" progId="Equation.3">
              <p:embed/>
            </p:oleObj>
          </a:graphicData>
        </a:graphic>
      </p:graphicFrame>
      <p:graphicFrame>
        <p:nvGraphicFramePr>
          <p:cNvPr id="38963" name="Object 51"/>
          <p:cNvGraphicFramePr>
            <a:graphicFrameLocks noChangeAspect="1"/>
          </p:cNvGraphicFramePr>
          <p:nvPr>
            <p:ph sz="half" idx="2"/>
          </p:nvPr>
        </p:nvGraphicFramePr>
        <p:xfrm>
          <a:off x="3733800" y="4114800"/>
          <a:ext cx="471488" cy="915988"/>
        </p:xfrm>
        <a:graphic>
          <a:graphicData uri="http://schemas.openxmlformats.org/presentationml/2006/ole">
            <p:oleObj spid="_x0000_s9225" name="Equation" r:id="rId12" imgW="203112" imgH="393529" progId="Equation.3">
              <p:embed/>
            </p:oleObj>
          </a:graphicData>
        </a:graphic>
      </p:graphicFrame>
      <p:pic>
        <p:nvPicPr>
          <p:cNvPr id="38968" name="Picture 56" descr="ACA100811V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14478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69" name="Picture 57" descr="ACA100811V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086600" y="48006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71" name="Rectangle 59"/>
          <p:cNvSpPr>
            <a:spLocks noChangeArrowheads="1"/>
          </p:cNvSpPr>
          <p:nvPr/>
        </p:nvSpPr>
        <p:spPr bwMode="auto">
          <a:xfrm>
            <a:off x="2362200" y="5257800"/>
            <a:ext cx="137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1 : 3 =</a:t>
            </a:r>
          </a:p>
        </p:txBody>
      </p:sp>
      <p:sp>
        <p:nvSpPr>
          <p:cNvPr id="38972" name="Rectangle 60"/>
          <p:cNvSpPr>
            <a:spLocks noChangeArrowheads="1"/>
          </p:cNvSpPr>
          <p:nvPr/>
        </p:nvSpPr>
        <p:spPr bwMode="auto">
          <a:xfrm>
            <a:off x="2209800" y="4038600"/>
            <a:ext cx="137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6 : 19 =</a:t>
            </a:r>
          </a:p>
        </p:txBody>
      </p:sp>
      <p:sp>
        <p:nvSpPr>
          <p:cNvPr id="38973" name="Rectangle 61"/>
          <p:cNvSpPr>
            <a:spLocks noChangeArrowheads="1"/>
          </p:cNvSpPr>
          <p:nvPr/>
        </p:nvSpPr>
        <p:spPr bwMode="auto">
          <a:xfrm>
            <a:off x="5867400" y="3352800"/>
            <a:ext cx="137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5 : 8 =</a:t>
            </a:r>
          </a:p>
        </p:txBody>
      </p:sp>
      <p:sp>
        <p:nvSpPr>
          <p:cNvPr id="38974" name="Rectangle 62"/>
          <p:cNvSpPr>
            <a:spLocks noChangeArrowheads="1"/>
          </p:cNvSpPr>
          <p:nvPr/>
        </p:nvSpPr>
        <p:spPr bwMode="auto">
          <a:xfrm>
            <a:off x="5791200" y="2362200"/>
            <a:ext cx="137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7 : 9  =</a:t>
            </a:r>
          </a:p>
        </p:txBody>
      </p:sp>
      <p:sp>
        <p:nvSpPr>
          <p:cNvPr id="9234" name="Rectangle 69"/>
          <p:cNvSpPr>
            <a:spLocks noChangeArrowheads="1"/>
          </p:cNvSpPr>
          <p:nvPr/>
        </p:nvSpPr>
        <p:spPr bwMode="auto">
          <a:xfrm>
            <a:off x="1447800" y="381000"/>
            <a:ext cx="3698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8000"/>
                </a:solidFill>
              </a:rPr>
              <a:t>Hoạt động 2</a:t>
            </a:r>
            <a:r>
              <a:rPr lang="en-US">
                <a:solidFill>
                  <a:srgbClr val="008000"/>
                </a:solidFill>
              </a:rPr>
              <a:t>: </a:t>
            </a:r>
            <a:r>
              <a:rPr lang="en-US" sz="2800">
                <a:solidFill>
                  <a:srgbClr val="008000"/>
                </a:solidFill>
              </a:rPr>
              <a:t>luyện tập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8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8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5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8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389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500"/>
                                        <p:tgtEl>
                                          <p:spTgt spid="38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389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0" grpId="0"/>
      <p:bldP spid="38920" grpId="1"/>
      <p:bldP spid="38971" grpId="0"/>
      <p:bldP spid="38972" grpId="0"/>
      <p:bldP spid="38973" grpId="0"/>
      <p:bldP spid="389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23" name="Rectangle 39"/>
          <p:cNvSpPr>
            <a:spLocks noChangeArrowheads="1"/>
          </p:cNvSpPr>
          <p:nvPr/>
        </p:nvSpPr>
        <p:spPr bwMode="auto">
          <a:xfrm>
            <a:off x="5029200" y="2286000"/>
            <a:ext cx="34290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88 : 11 =       </a:t>
            </a:r>
          </a:p>
        </p:txBody>
      </p:sp>
      <p:sp>
        <p:nvSpPr>
          <p:cNvPr id="42018" name="Rectangle 34"/>
          <p:cNvSpPr>
            <a:spLocks noChangeArrowheads="1"/>
          </p:cNvSpPr>
          <p:nvPr/>
        </p:nvSpPr>
        <p:spPr bwMode="auto">
          <a:xfrm>
            <a:off x="5029200" y="4267200"/>
            <a:ext cx="33528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7  :   1 =       </a:t>
            </a:r>
          </a:p>
        </p:txBody>
      </p:sp>
      <p:sp>
        <p:nvSpPr>
          <p:cNvPr id="42019" name="Rectangle 35"/>
          <p:cNvSpPr>
            <a:spLocks noChangeArrowheads="1"/>
          </p:cNvSpPr>
          <p:nvPr/>
        </p:nvSpPr>
        <p:spPr bwMode="auto">
          <a:xfrm>
            <a:off x="762000" y="4191000"/>
            <a:ext cx="34290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0  :   5 =          </a:t>
            </a:r>
          </a:p>
        </p:txBody>
      </p:sp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762000" y="2286000"/>
            <a:ext cx="33528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36 :  9 =          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b="1" i="1" smtClean="0">
                <a:solidFill>
                  <a:srgbClr val="993300"/>
                </a:solidFill>
              </a:rPr>
              <a:t>2.Viết theo mẫu:</a:t>
            </a:r>
          </a:p>
        </p:txBody>
      </p:sp>
      <p:graphicFrame>
        <p:nvGraphicFramePr>
          <p:cNvPr id="42000" name="Object 16"/>
          <p:cNvGraphicFramePr>
            <a:graphicFrameLocks noChangeAspect="1"/>
          </p:cNvGraphicFramePr>
          <p:nvPr>
            <p:ph sz="quarter" idx="2"/>
          </p:nvPr>
        </p:nvGraphicFramePr>
        <p:xfrm>
          <a:off x="7162800" y="2362200"/>
          <a:ext cx="542925" cy="990600"/>
        </p:xfrm>
        <a:graphic>
          <a:graphicData uri="http://schemas.openxmlformats.org/presentationml/2006/ole">
            <p:oleObj spid="_x0000_s10242" name="Equation" r:id="rId5" imgW="215713" imgH="393359" progId="Equation.3">
              <p:embed/>
            </p:oleObj>
          </a:graphicData>
        </a:graphic>
      </p:graphicFrame>
      <p:graphicFrame>
        <p:nvGraphicFramePr>
          <p:cNvPr id="41996" name="Object 12"/>
          <p:cNvGraphicFramePr>
            <a:graphicFrameLocks noChangeAspect="1"/>
          </p:cNvGraphicFramePr>
          <p:nvPr>
            <p:ph sz="quarter" idx="3"/>
          </p:nvPr>
        </p:nvGraphicFramePr>
        <p:xfrm>
          <a:off x="2667000" y="2362200"/>
          <a:ext cx="544513" cy="990600"/>
        </p:xfrm>
        <a:graphic>
          <a:graphicData uri="http://schemas.openxmlformats.org/presentationml/2006/ole">
            <p:oleObj spid="_x0000_s10243" name="Equation" r:id="rId6" imgW="215713" imgH="393359" progId="Equation.3">
              <p:embed/>
            </p:oleObj>
          </a:graphicData>
        </a:graphic>
      </p:graphicFrame>
      <p:graphicFrame>
        <p:nvGraphicFramePr>
          <p:cNvPr id="42002" name="Object 18"/>
          <p:cNvGraphicFramePr>
            <a:graphicFrameLocks noChangeAspect="1"/>
          </p:cNvGraphicFramePr>
          <p:nvPr/>
        </p:nvGraphicFramePr>
        <p:xfrm>
          <a:off x="2819400" y="4191000"/>
          <a:ext cx="442913" cy="1066800"/>
        </p:xfrm>
        <a:graphic>
          <a:graphicData uri="http://schemas.openxmlformats.org/presentationml/2006/ole">
            <p:oleObj spid="_x0000_s10244" name="Equation" r:id="rId7" imgW="152334" imgH="393529" progId="Equation.3">
              <p:embed/>
            </p:oleObj>
          </a:graphicData>
        </a:graphic>
      </p:graphicFrame>
      <p:graphicFrame>
        <p:nvGraphicFramePr>
          <p:cNvPr id="42008" name="Object 24"/>
          <p:cNvGraphicFramePr>
            <a:graphicFrameLocks noChangeAspect="1"/>
          </p:cNvGraphicFramePr>
          <p:nvPr/>
        </p:nvGraphicFramePr>
        <p:xfrm>
          <a:off x="7239000" y="4267200"/>
          <a:ext cx="430213" cy="1111250"/>
        </p:xfrm>
        <a:graphic>
          <a:graphicData uri="http://schemas.openxmlformats.org/presentationml/2006/ole">
            <p:oleObj spid="_x0000_s10245" name="Equation" r:id="rId8" imgW="152334" imgH="393529" progId="Equation.3">
              <p:embed/>
            </p:oleObj>
          </a:graphicData>
        </a:graphic>
      </p:graphicFrame>
      <p:pic>
        <p:nvPicPr>
          <p:cNvPr id="10253" name="Picture 26" descr="ACA100789V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10200" y="56388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29" descr="ACA100789V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305800" y="43434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Picture 30" descr="ACA100789V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305800" y="60198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31" descr="ACA100789V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86600" y="60198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3276600" y="2362200"/>
            <a:ext cx="685800" cy="990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/>
              <a:t>=</a:t>
            </a:r>
            <a:r>
              <a:rPr lang="en-US" sz="3200"/>
              <a:t> 4</a:t>
            </a:r>
          </a:p>
        </p:txBody>
      </p:sp>
      <p:sp>
        <p:nvSpPr>
          <p:cNvPr id="42025" name="Rectangle 41"/>
          <p:cNvSpPr>
            <a:spLocks noChangeArrowheads="1"/>
          </p:cNvSpPr>
          <p:nvPr/>
        </p:nvSpPr>
        <p:spPr bwMode="auto">
          <a:xfrm>
            <a:off x="7772400" y="2362200"/>
            <a:ext cx="685800" cy="914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= 8</a:t>
            </a:r>
          </a:p>
        </p:txBody>
      </p:sp>
      <p:sp>
        <p:nvSpPr>
          <p:cNvPr id="42026" name="Rectangle 42"/>
          <p:cNvSpPr>
            <a:spLocks noChangeArrowheads="1"/>
          </p:cNvSpPr>
          <p:nvPr/>
        </p:nvSpPr>
        <p:spPr bwMode="auto">
          <a:xfrm>
            <a:off x="3352800" y="4267200"/>
            <a:ext cx="685800" cy="990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= 0</a:t>
            </a:r>
          </a:p>
        </p:txBody>
      </p:sp>
      <p:sp>
        <p:nvSpPr>
          <p:cNvPr id="42027" name="Rectangle 43"/>
          <p:cNvSpPr>
            <a:spLocks noChangeArrowheads="1"/>
          </p:cNvSpPr>
          <p:nvPr/>
        </p:nvSpPr>
        <p:spPr bwMode="auto">
          <a:xfrm>
            <a:off x="7620000" y="4343400"/>
            <a:ext cx="685800" cy="914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= 7</a:t>
            </a:r>
          </a:p>
        </p:txBody>
      </p:sp>
      <p:sp>
        <p:nvSpPr>
          <p:cNvPr id="42036" name="Rectangle 52"/>
          <p:cNvSpPr>
            <a:spLocks noChangeArrowheads="1"/>
          </p:cNvSpPr>
          <p:nvPr/>
        </p:nvSpPr>
        <p:spPr bwMode="auto">
          <a:xfrm>
            <a:off x="3810000" y="1143000"/>
            <a:ext cx="3581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        24 : 8 =        =  3                    </a:t>
            </a:r>
          </a:p>
        </p:txBody>
      </p:sp>
      <p:graphicFrame>
        <p:nvGraphicFramePr>
          <p:cNvPr id="42038" name="Object 54"/>
          <p:cNvGraphicFramePr>
            <a:graphicFrameLocks noChangeAspect="1"/>
          </p:cNvGraphicFramePr>
          <p:nvPr>
            <p:ph sz="half" idx="1"/>
          </p:nvPr>
        </p:nvGraphicFramePr>
        <p:xfrm>
          <a:off x="5029200" y="1066800"/>
          <a:ext cx="619125" cy="1066800"/>
        </p:xfrm>
        <a:graphic>
          <a:graphicData uri="http://schemas.openxmlformats.org/presentationml/2006/ole">
            <p:oleObj spid="_x0000_s10246" name="Equation" r:id="rId11" imgW="228501" imgH="393529" progId="Equation.3">
              <p:embed/>
            </p:oleObj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2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2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2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2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2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6" dur="500"/>
                                        <p:tgtEl>
                                          <p:spTgt spid="420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420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42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2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2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2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23" grpId="0" animBg="1"/>
      <p:bldP spid="42018" grpId="0" animBg="1"/>
      <p:bldP spid="42019" grpId="0" animBg="1"/>
      <p:bldP spid="42017" grpId="0" animBg="1"/>
      <p:bldP spid="41986" grpId="0"/>
      <p:bldP spid="42022" grpId="0" animBg="1"/>
      <p:bldP spid="42025" grpId="0" animBg="1"/>
      <p:bldP spid="42026" grpId="0" animBg="1"/>
      <p:bldP spid="42027" grpId="0" animBg="1"/>
      <p:bldP spid="420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89" name="Rectangle 61"/>
          <p:cNvSpPr>
            <a:spLocks noChangeArrowheads="1"/>
          </p:cNvSpPr>
          <p:nvPr/>
        </p:nvSpPr>
        <p:spPr bwMode="auto">
          <a:xfrm>
            <a:off x="3124200" y="1371600"/>
            <a:ext cx="2971800" cy="1066800"/>
          </a:xfrm>
          <a:prstGeom prst="rect">
            <a:avLst/>
          </a:prstGeom>
          <a:solidFill>
            <a:srgbClr val="FFCCFF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Mẫu 9  = </a:t>
            </a:r>
          </a:p>
        </p:txBody>
      </p:sp>
      <p:sp>
        <p:nvSpPr>
          <p:cNvPr id="48177" name="Rectangle 49"/>
          <p:cNvSpPr>
            <a:spLocks noChangeArrowheads="1"/>
          </p:cNvSpPr>
          <p:nvPr/>
        </p:nvSpPr>
        <p:spPr bwMode="auto">
          <a:xfrm>
            <a:off x="5638800" y="31242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27  = 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l" eaLnBrk="1" hangingPunct="1"/>
            <a:r>
              <a:rPr lang="en-US" sz="2600" b="1" smtClean="0">
                <a:solidFill>
                  <a:srgbClr val="FF3300"/>
                </a:solidFill>
              </a:rPr>
              <a:t>3.a)Viết mỗi số tự nhiên dưới dạng một phân số bằng 1:</a:t>
            </a:r>
          </a:p>
        </p:txBody>
      </p:sp>
      <p:graphicFrame>
        <p:nvGraphicFramePr>
          <p:cNvPr id="48135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2209800" y="3048000"/>
          <a:ext cx="382588" cy="990600"/>
        </p:xfrm>
        <a:graphic>
          <a:graphicData uri="http://schemas.openxmlformats.org/presentationml/2006/ole">
            <p:oleObj spid="_x0000_s11266" name="Equation" r:id="rId5" imgW="152334" imgH="393529" progId="Equation.3">
              <p:embed/>
            </p:oleObj>
          </a:graphicData>
        </a:graphic>
      </p:graphicFrame>
      <p:graphicFrame>
        <p:nvGraphicFramePr>
          <p:cNvPr id="48146" name="Object 18"/>
          <p:cNvGraphicFramePr>
            <a:graphicFrameLocks noChangeAspect="1"/>
          </p:cNvGraphicFramePr>
          <p:nvPr>
            <p:ph sz="quarter" idx="3"/>
          </p:nvPr>
        </p:nvGraphicFramePr>
        <p:xfrm>
          <a:off x="7010400" y="3048000"/>
          <a:ext cx="576263" cy="990600"/>
        </p:xfrm>
        <a:graphic>
          <a:graphicData uri="http://schemas.openxmlformats.org/presentationml/2006/ole">
            <p:oleObj spid="_x0000_s11267" name="Equation" r:id="rId6" imgW="228501" imgH="393529" progId="Equation.3">
              <p:embed/>
            </p:oleObj>
          </a:graphicData>
        </a:graphic>
      </p:graphicFrame>
      <p:graphicFrame>
        <p:nvGraphicFramePr>
          <p:cNvPr id="11268" name="Object 20"/>
          <p:cNvGraphicFramePr>
            <a:graphicFrameLocks noChangeAspect="1"/>
          </p:cNvGraphicFramePr>
          <p:nvPr/>
        </p:nvGraphicFramePr>
        <p:xfrm>
          <a:off x="1828800" y="1066800"/>
          <a:ext cx="444500" cy="838200"/>
        </p:xfrm>
        <a:graphic>
          <a:graphicData uri="http://schemas.openxmlformats.org/presentationml/2006/ole">
            <p:oleObj spid="_x0000_s11268" name="Equation" r:id="rId7" imgW="114151" imgH="215619" progId="Equation.3">
              <p:embed/>
            </p:oleObj>
          </a:graphicData>
        </a:graphic>
      </p:graphicFrame>
      <p:graphicFrame>
        <p:nvGraphicFramePr>
          <p:cNvPr id="48166" name="Object 38"/>
          <p:cNvGraphicFramePr>
            <a:graphicFrameLocks noChangeAspect="1"/>
          </p:cNvGraphicFramePr>
          <p:nvPr/>
        </p:nvGraphicFramePr>
        <p:xfrm>
          <a:off x="3505200" y="4267200"/>
          <a:ext cx="609600" cy="1066800"/>
        </p:xfrm>
        <a:graphic>
          <a:graphicData uri="http://schemas.openxmlformats.org/presentationml/2006/ole">
            <p:oleObj spid="_x0000_s11269" name="Equation" r:id="rId8" imgW="152334" imgH="393529" progId="Equation.3">
              <p:embed/>
            </p:oleObj>
          </a:graphicData>
        </a:graphic>
      </p:graphicFrame>
      <p:graphicFrame>
        <p:nvGraphicFramePr>
          <p:cNvPr id="48167" name="Object 39"/>
          <p:cNvGraphicFramePr>
            <a:graphicFrameLocks noChangeAspect="1"/>
          </p:cNvGraphicFramePr>
          <p:nvPr/>
        </p:nvGraphicFramePr>
        <p:xfrm>
          <a:off x="6096000" y="4267200"/>
          <a:ext cx="377825" cy="1066800"/>
        </p:xfrm>
        <a:graphic>
          <a:graphicData uri="http://schemas.openxmlformats.org/presentationml/2006/ole">
            <p:oleObj spid="_x0000_s11270" name="Equation" r:id="rId9" imgW="139639" imgH="393529" progId="Equation.3">
              <p:embed/>
            </p:oleObj>
          </a:graphicData>
        </a:graphic>
      </p:graphicFrame>
      <p:graphicFrame>
        <p:nvGraphicFramePr>
          <p:cNvPr id="48171" name="Object 43"/>
          <p:cNvGraphicFramePr>
            <a:graphicFrameLocks noChangeAspect="1"/>
          </p:cNvGraphicFramePr>
          <p:nvPr/>
        </p:nvGraphicFramePr>
        <p:xfrm>
          <a:off x="4495800" y="3048000"/>
          <a:ext cx="395288" cy="990600"/>
        </p:xfrm>
        <a:graphic>
          <a:graphicData uri="http://schemas.openxmlformats.org/presentationml/2006/ole">
            <p:oleObj spid="_x0000_s11271" name="Equation" r:id="rId10" imgW="114201" imgH="393359" progId="Equation.3">
              <p:embed/>
            </p:oleObj>
          </a:graphicData>
        </a:graphic>
      </p:graphicFrame>
      <p:sp>
        <p:nvSpPr>
          <p:cNvPr id="48178" name="Rectangle 50"/>
          <p:cNvSpPr>
            <a:spLocks noChangeArrowheads="1"/>
          </p:cNvSpPr>
          <p:nvPr/>
        </p:nvSpPr>
        <p:spPr bwMode="auto">
          <a:xfrm>
            <a:off x="2286000" y="43434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0  = </a:t>
            </a:r>
          </a:p>
        </p:txBody>
      </p:sp>
      <p:sp>
        <p:nvSpPr>
          <p:cNvPr id="48179" name="Rectangle 51"/>
          <p:cNvSpPr>
            <a:spLocks noChangeArrowheads="1"/>
          </p:cNvSpPr>
          <p:nvPr/>
        </p:nvSpPr>
        <p:spPr bwMode="auto">
          <a:xfrm>
            <a:off x="4800600" y="43434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3  = </a:t>
            </a:r>
          </a:p>
        </p:txBody>
      </p:sp>
      <p:sp>
        <p:nvSpPr>
          <p:cNvPr id="48180" name="Rectangle 52"/>
          <p:cNvSpPr>
            <a:spLocks noChangeArrowheads="1"/>
          </p:cNvSpPr>
          <p:nvPr/>
        </p:nvSpPr>
        <p:spPr bwMode="auto">
          <a:xfrm>
            <a:off x="990600" y="31242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6  = </a:t>
            </a:r>
          </a:p>
        </p:txBody>
      </p:sp>
      <p:sp>
        <p:nvSpPr>
          <p:cNvPr id="48181" name="Rectangle 53"/>
          <p:cNvSpPr>
            <a:spLocks noChangeArrowheads="1"/>
          </p:cNvSpPr>
          <p:nvPr/>
        </p:nvSpPr>
        <p:spPr bwMode="auto">
          <a:xfrm>
            <a:off x="3124200" y="3124200"/>
            <a:ext cx="175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/>
              <a:t>1  = </a:t>
            </a:r>
          </a:p>
        </p:txBody>
      </p:sp>
      <p:sp>
        <p:nvSpPr>
          <p:cNvPr id="48186" name="Rectangle 58"/>
          <p:cNvSpPr>
            <a:spLocks noChangeArrowheads="1"/>
          </p:cNvSpPr>
          <p:nvPr/>
        </p:nvSpPr>
        <p:spPr bwMode="auto">
          <a:xfrm>
            <a:off x="1066800" y="5486400"/>
            <a:ext cx="7391400" cy="8382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/>
              <a:t>b) Mọi số tự nhiên có thể viết thành một phân số có tử số là </a:t>
            </a:r>
          </a:p>
          <a:p>
            <a:r>
              <a:rPr lang="en-US" sz="2000" b="1"/>
              <a:t>số tự nhiên đó và mẫu số bằng 1.</a:t>
            </a:r>
          </a:p>
        </p:txBody>
      </p:sp>
      <p:graphicFrame>
        <p:nvGraphicFramePr>
          <p:cNvPr id="48188" name="Object 60"/>
          <p:cNvGraphicFramePr>
            <a:graphicFrameLocks noChangeAspect="1"/>
          </p:cNvGraphicFramePr>
          <p:nvPr/>
        </p:nvGraphicFramePr>
        <p:xfrm>
          <a:off x="5562600" y="1371600"/>
          <a:ext cx="457200" cy="1066800"/>
        </p:xfrm>
        <a:graphic>
          <a:graphicData uri="http://schemas.openxmlformats.org/presentationml/2006/ole">
            <p:oleObj spid="_x0000_s11272" name="Equation" r:id="rId11" imgW="139639" imgH="393529" progId="Equation.3">
              <p:embed/>
            </p:oleObj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8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8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8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4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8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81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8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81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5" dur="2000"/>
                                        <p:tgtEl>
                                          <p:spTgt spid="48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89" grpId="0" animBg="1"/>
      <p:bldP spid="48177" grpId="0"/>
      <p:bldP spid="48130" grpId="0"/>
      <p:bldP spid="48178" grpId="0"/>
      <p:bldP spid="48179" grpId="0"/>
      <p:bldP spid="48180" grpId="0"/>
      <p:bldP spid="48181" grpId="0"/>
      <p:bldP spid="4818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WordArt 4"/>
          <p:cNvSpPr>
            <a:spLocks noChangeArrowheads="1" noChangeShapeType="1" noTextEdit="1"/>
          </p:cNvSpPr>
          <p:nvPr/>
        </p:nvSpPr>
        <p:spPr bwMode="auto">
          <a:xfrm>
            <a:off x="1447800" y="0"/>
            <a:ext cx="55626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/>
              <a:lightRig rig="legacyFlat3" dir="b"/>
            </a:scene3d>
            <a:sp3d extrusionH="887400" prstMaterial="legacyMatte">
              <a:extrusionClr>
                <a:srgbClr val="FF99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CC0000">
                    <a:alpha val="50195"/>
                  </a:srgbClr>
                </a:solidFill>
                <a:latin typeface="Arial"/>
                <a:cs typeface="Arial"/>
              </a:rPr>
              <a:t>Củng cố</a:t>
            </a: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838200" y="1600200"/>
            <a:ext cx="7239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 typeface="Wingdings" pitchFamily="2" charset="2"/>
              <a:buChar char="v"/>
            </a:pPr>
            <a:r>
              <a:rPr lang="en-US" sz="2400" b="1">
                <a:solidFill>
                  <a:srgbClr val="0099FF"/>
                </a:solidFill>
              </a:rPr>
              <a:t>Thực hiện trò chơi: “Ai nhanh hơn, hay hơn.”</a:t>
            </a:r>
          </a:p>
          <a:p>
            <a:pPr>
              <a:buFont typeface="Wingdings" pitchFamily="2" charset="2"/>
              <a:buChar char="v"/>
            </a:pPr>
            <a:r>
              <a:rPr lang="en-US" sz="2400" b="1">
                <a:solidFill>
                  <a:srgbClr val="0099FF"/>
                </a:solidFill>
              </a:rPr>
              <a:t>Học sinh đọc lại hai nhận xét ở Sách giáo khoa</a:t>
            </a:r>
          </a:p>
        </p:txBody>
      </p:sp>
      <p:sp>
        <p:nvSpPr>
          <p:cNvPr id="72713" name="AutoShape 9"/>
          <p:cNvSpPr>
            <a:spLocks noChangeArrowheads="1"/>
          </p:cNvSpPr>
          <p:nvPr/>
        </p:nvSpPr>
        <p:spPr bwMode="auto">
          <a:xfrm>
            <a:off x="381000" y="3124200"/>
            <a:ext cx="4267200" cy="3733800"/>
          </a:xfrm>
          <a:prstGeom prst="star8">
            <a:avLst>
              <a:gd name="adj" fmla="val 38250"/>
            </a:avLst>
          </a:prstGeom>
          <a:solidFill>
            <a:srgbClr val="FFFFCC"/>
          </a:solidFill>
          <a:ln w="76200">
            <a:solidFill>
              <a:srgbClr val="9933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>
                <a:solidFill>
                  <a:srgbClr val="993300"/>
                </a:solidFill>
              </a:rPr>
              <a:t>1/Thương phép chia số tự nhiên cho số tự nhiên (khác 0) có thể  viết thành một phân số, tử số là số bị chia và mẫu số là </a:t>
            </a:r>
          </a:p>
          <a:p>
            <a:pPr algn="ctr"/>
            <a:r>
              <a:rPr lang="en-US" b="1">
                <a:solidFill>
                  <a:srgbClr val="993300"/>
                </a:solidFill>
              </a:rPr>
              <a:t>số chia</a:t>
            </a:r>
            <a:r>
              <a:rPr lang="en-US" b="1"/>
              <a:t>.</a:t>
            </a:r>
          </a:p>
          <a:p>
            <a:pPr algn="ctr"/>
            <a:endParaRPr lang="en-US"/>
          </a:p>
        </p:txBody>
      </p:sp>
      <p:sp>
        <p:nvSpPr>
          <p:cNvPr id="72714" name="AutoShape 10"/>
          <p:cNvSpPr>
            <a:spLocks noChangeArrowheads="1"/>
          </p:cNvSpPr>
          <p:nvPr/>
        </p:nvSpPr>
        <p:spPr bwMode="auto">
          <a:xfrm>
            <a:off x="4876800" y="3124200"/>
            <a:ext cx="4267200" cy="3733800"/>
          </a:xfrm>
          <a:prstGeom prst="star8">
            <a:avLst>
              <a:gd name="adj" fmla="val 38250"/>
            </a:avLst>
          </a:prstGeom>
          <a:solidFill>
            <a:srgbClr val="FFFFCC"/>
          </a:solidFill>
          <a:ln w="76200">
            <a:solidFill>
              <a:srgbClr val="9933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>
                <a:solidFill>
                  <a:srgbClr val="993300"/>
                </a:solidFill>
              </a:rPr>
              <a:t>2/ Mọi số tự nhiên có thể viết thành một phân số có tử số là số tự nhiên đó và mẫu số bằng1.</a:t>
            </a:r>
          </a:p>
          <a:p>
            <a:pPr algn="ctr"/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nimBg="1"/>
      <p:bldP spid="72711" grpId="0"/>
      <p:bldP spid="72711" grpId="1"/>
      <p:bldP spid="72713" grpId="0" animBg="1"/>
      <p:bldP spid="727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WordArt 5"/>
          <p:cNvSpPr>
            <a:spLocks noChangeArrowheads="1" noChangeShapeType="1" noTextEdit="1"/>
          </p:cNvSpPr>
          <p:nvPr/>
        </p:nvSpPr>
        <p:spPr bwMode="auto">
          <a:xfrm>
            <a:off x="2362200" y="304800"/>
            <a:ext cx="3543300" cy="1100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Left"/>
              <a:lightRig rig="legacyFlat3" dir="t"/>
            </a:scene3d>
            <a:sp3d extrusionH="121893000" prstMaterial="legacyMatte">
              <a:extrusionClr>
                <a:srgbClr val="99FF99"/>
              </a:extrusionClr>
            </a:sp3d>
          </a:bodyPr>
          <a:lstStyle/>
          <a:p>
            <a:pPr algn="ctr"/>
            <a:r>
              <a:rPr lang="vi-VN" sz="3600" i="1" kern="10">
                <a:ln w="9525">
                  <a:round/>
                  <a:headEnd/>
                  <a:tailEnd/>
                </a:ln>
                <a:solidFill>
                  <a:srgbClr val="006600"/>
                </a:solidFill>
                <a:latin typeface="Arial"/>
                <a:cs typeface="Arial"/>
              </a:rPr>
              <a:t>Hoạt động tiếp nối</a:t>
            </a:r>
            <a:endParaRPr lang="en-US" sz="3600" i="1" kern="10">
              <a:ln w="9525">
                <a:round/>
                <a:headEnd/>
                <a:tailEnd/>
              </a:ln>
              <a:solidFill>
                <a:srgbClr val="006600"/>
              </a:solidFill>
              <a:latin typeface="Arial"/>
              <a:cs typeface="Arial"/>
            </a:endParaRPr>
          </a:p>
        </p:txBody>
      </p:sp>
      <p:sp>
        <p:nvSpPr>
          <p:cNvPr id="53259" name="AutoShape 11"/>
          <p:cNvSpPr>
            <a:spLocks noChangeArrowheads="1"/>
          </p:cNvSpPr>
          <p:nvPr/>
        </p:nvSpPr>
        <p:spPr bwMode="auto">
          <a:xfrm>
            <a:off x="1295400" y="2590800"/>
            <a:ext cx="6400800" cy="3352800"/>
          </a:xfrm>
          <a:prstGeom prst="horizontalScroll">
            <a:avLst>
              <a:gd name="adj" fmla="val 12500"/>
            </a:avLst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8000">
                <a:solidFill>
                  <a:srgbClr val="FFFFCC"/>
                </a:solidFill>
                <a:sym typeface="Wingdings" pitchFamily="2" charset="2"/>
              </a:rPr>
              <a:t></a:t>
            </a:r>
            <a:r>
              <a:rPr lang="en-US" sz="2800">
                <a:solidFill>
                  <a:srgbClr val="FFFFCC"/>
                </a:solidFill>
              </a:rPr>
              <a:t>Học phần nhận xét câu c/ 108</a:t>
            </a:r>
          </a:p>
          <a:p>
            <a:pPr algn="r"/>
            <a:r>
              <a:rPr lang="en-US" sz="2800">
                <a:solidFill>
                  <a:srgbClr val="FFFFCC"/>
                </a:solidFill>
              </a:rPr>
              <a:t>Xem trước bài : Phân số và phép </a:t>
            </a:r>
          </a:p>
          <a:p>
            <a:pPr algn="r"/>
            <a:r>
              <a:rPr lang="en-US" sz="2800">
                <a:solidFill>
                  <a:srgbClr val="FFFFCC"/>
                </a:solidFill>
              </a:rPr>
              <a:t>chia số tự nhiên (tt)</a:t>
            </a:r>
          </a:p>
          <a:p>
            <a:pPr algn="r"/>
            <a:endParaRPr lang="en-US" sz="5400">
              <a:solidFill>
                <a:srgbClr val="006600"/>
              </a:solidFill>
              <a:sym typeface="Wingdings 2" pitchFamily="18" charset="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animBg="1"/>
      <p:bldP spid="532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667000"/>
            <a:ext cx="8229600" cy="11430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smtClean="0">
                <a:solidFill>
                  <a:srgbClr val="008000"/>
                </a:solidFill>
              </a:rPr>
              <a:t>Đọc các phân số:</a:t>
            </a:r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381000" y="381000"/>
            <a:ext cx="4343400" cy="990600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1" u="sng">
                <a:solidFill>
                  <a:srgbClr val="FF3300"/>
                </a:solidFill>
              </a:rPr>
              <a:t> KiỂM TRA BÀI CŨ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/>
      <p:bldP spid="1208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0" descr="da la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448800" y="2362200"/>
            <a:ext cx="2895600" cy="4267200"/>
            <a:chOff x="3360" y="528"/>
            <a:chExt cx="2400" cy="3280"/>
          </a:xfrm>
        </p:grpSpPr>
        <p:pic>
          <p:nvPicPr>
            <p:cNvPr id="1031" name="Picture 5" descr="ga con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360" y="1824"/>
              <a:ext cx="2400" cy="1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32" name="Group 6"/>
            <p:cNvGrpSpPr>
              <a:grpSpLocks/>
            </p:cNvGrpSpPr>
            <p:nvPr/>
          </p:nvGrpSpPr>
          <p:grpSpPr bwMode="auto">
            <a:xfrm>
              <a:off x="3515" y="528"/>
              <a:ext cx="2245" cy="1872"/>
              <a:chOff x="4368" y="1632"/>
              <a:chExt cx="1392" cy="1248"/>
            </a:xfrm>
          </p:grpSpPr>
          <p:sp>
            <p:nvSpPr>
              <p:cNvPr id="121863" name="AutoShape 7"/>
              <p:cNvSpPr>
                <a:spLocks noChangeArrowheads="1"/>
              </p:cNvSpPr>
              <p:nvPr/>
            </p:nvSpPr>
            <p:spPr bwMode="auto">
              <a:xfrm>
                <a:off x="4368" y="1632"/>
                <a:ext cx="1392" cy="1248"/>
              </a:xfrm>
              <a:prstGeom prst="star5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graphicFrame>
            <p:nvGraphicFramePr>
              <p:cNvPr id="1026" name="Object 8"/>
              <p:cNvGraphicFramePr>
                <a:graphicFrameLocks noChangeAspect="1"/>
              </p:cNvGraphicFramePr>
              <p:nvPr/>
            </p:nvGraphicFramePr>
            <p:xfrm>
              <a:off x="4896" y="1872"/>
              <a:ext cx="396" cy="768"/>
            </p:xfrm>
            <a:graphic>
              <a:graphicData uri="http://schemas.openxmlformats.org/presentationml/2006/ole">
                <p:oleObj spid="_x0000_s1026" name="Equation" r:id="rId6" imgW="203112" imgH="393529" progId="Equation.3">
                  <p:embed/>
                </p:oleObj>
              </a:graphicData>
            </a:graphic>
          </p:graphicFrame>
        </p:grpSp>
      </p:grpSp>
      <p:sp>
        <p:nvSpPr>
          <p:cNvPr id="121865" name="Rectangle 9"/>
          <p:cNvSpPr>
            <a:spLocks noChangeArrowheads="1"/>
          </p:cNvSpPr>
          <p:nvPr/>
        </p:nvSpPr>
        <p:spPr bwMode="auto">
          <a:xfrm>
            <a:off x="5410200" y="3886200"/>
            <a:ext cx="3276600" cy="1219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Bảy phần mười hai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834 -0.00186 L -0.76667 0.01111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5334000" y="3810000"/>
            <a:ext cx="3810000" cy="990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Chín phần mười lăm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6096000" y="2362200"/>
            <a:ext cx="6096000" cy="6248400"/>
            <a:chOff x="-3840" y="1488"/>
            <a:chExt cx="3840" cy="3936"/>
          </a:xfrm>
        </p:grpSpPr>
        <p:pic>
          <p:nvPicPr>
            <p:cNvPr id="2067" name="Picture 6" descr="sutu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3840" y="1488"/>
              <a:ext cx="3840" cy="39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068" name="Group 7"/>
            <p:cNvGrpSpPr>
              <a:grpSpLocks/>
            </p:cNvGrpSpPr>
            <p:nvPr/>
          </p:nvGrpSpPr>
          <p:grpSpPr bwMode="auto">
            <a:xfrm>
              <a:off x="-1344" y="3120"/>
              <a:ext cx="978" cy="1008"/>
              <a:chOff x="-1344" y="3120"/>
              <a:chExt cx="978" cy="1008"/>
            </a:xfrm>
          </p:grpSpPr>
          <p:sp>
            <p:nvSpPr>
              <p:cNvPr id="2069" name="Oval 8"/>
              <p:cNvSpPr>
                <a:spLocks noChangeArrowheads="1"/>
              </p:cNvSpPr>
              <p:nvPr/>
            </p:nvSpPr>
            <p:spPr bwMode="auto">
              <a:xfrm rot="1780084">
                <a:off x="-1344" y="3120"/>
                <a:ext cx="978" cy="1008"/>
              </a:xfrm>
              <a:prstGeom prst="ellipse">
                <a:avLst/>
              </a:prstGeom>
              <a:solidFill>
                <a:srgbClr val="FF33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2050" name="Object 9"/>
              <p:cNvGraphicFramePr>
                <a:graphicFrameLocks noChangeAspect="1"/>
              </p:cNvGraphicFramePr>
              <p:nvPr/>
            </p:nvGraphicFramePr>
            <p:xfrm>
              <a:off x="-1056" y="3216"/>
              <a:ext cx="480" cy="816"/>
            </p:xfrm>
            <a:graphic>
              <a:graphicData uri="http://schemas.openxmlformats.org/presentationml/2006/ole">
                <p:oleObj spid="_x0000_s2050" name="Equation" r:id="rId5" imgW="203112" imgH="393529" progId="Equation.3">
                  <p:embed/>
                </p:oleObj>
              </a:graphicData>
            </a:graphic>
          </p:graphicFrame>
        </p:grpSp>
      </p:grpSp>
      <p:pic>
        <p:nvPicPr>
          <p:cNvPr id="2053" name="Picture 28" descr="pinksparkle6df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5181600"/>
            <a:ext cx="76200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4876800" y="4800600"/>
            <a:ext cx="2667000" cy="2057400"/>
            <a:chOff x="3072" y="3024"/>
            <a:chExt cx="1680" cy="1296"/>
          </a:xfrm>
        </p:grpSpPr>
        <p:pic>
          <p:nvPicPr>
            <p:cNvPr id="2062" name="Picture 31" descr="pinksparkle6df1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072" y="3552"/>
              <a:ext cx="4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3" name="Picture 33" descr="pinksparkle6df1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072" y="3024"/>
              <a:ext cx="4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4" name="Picture 38" descr="pinksparkle6df1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272" y="3895"/>
              <a:ext cx="4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5" name="Picture 39" descr="pinksparkle6df1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744" y="3600"/>
              <a:ext cx="4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6" name="Picture 40" descr="pinksparkle6df1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648" y="3120"/>
              <a:ext cx="4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5" name="Picture 45" descr="pinksparkle6df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5257800"/>
            <a:ext cx="76200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47" descr="pinksparkle6df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4400" y="4419600"/>
            <a:ext cx="76200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0" y="4419600"/>
            <a:ext cx="2514600" cy="1512888"/>
            <a:chOff x="0" y="2784"/>
            <a:chExt cx="1584" cy="953"/>
          </a:xfrm>
        </p:grpSpPr>
        <p:pic>
          <p:nvPicPr>
            <p:cNvPr id="2058" name="Picture 46" descr="pinksparkle6df1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104" y="3312"/>
              <a:ext cx="4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9" name="Picture 48" descr="pinksparkle6df1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3264"/>
              <a:ext cx="4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49" descr="pinksparkle6df1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6" y="3312"/>
              <a:ext cx="4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1" name="Picture 50" descr="pinksparkle6df1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84" y="2784"/>
              <a:ext cx="480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25 -0.15 L 0.10416 -0.683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-26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-0.00417 -0.6435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3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0.85 -0.0111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1066800" y="4495800"/>
            <a:ext cx="3124200" cy="838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Sáu phần bảy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144000" y="3581400"/>
            <a:ext cx="3352800" cy="3276600"/>
            <a:chOff x="5760" y="2256"/>
            <a:chExt cx="2112" cy="2064"/>
          </a:xfrm>
        </p:grpSpPr>
        <p:pic>
          <p:nvPicPr>
            <p:cNvPr id="3087" name="Picture 6" descr="gau di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760" y="2256"/>
              <a:ext cx="2112" cy="1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088" name="Group 7"/>
            <p:cNvGrpSpPr>
              <a:grpSpLocks/>
            </p:cNvGrpSpPr>
            <p:nvPr/>
          </p:nvGrpSpPr>
          <p:grpSpPr bwMode="auto">
            <a:xfrm>
              <a:off x="5760" y="3120"/>
              <a:ext cx="768" cy="1200"/>
              <a:chOff x="5760" y="3120"/>
              <a:chExt cx="768" cy="1200"/>
            </a:xfrm>
          </p:grpSpPr>
          <p:sp>
            <p:nvSpPr>
              <p:cNvPr id="3089" name="AutoShape 8"/>
              <p:cNvSpPr>
                <a:spLocks noChangeArrowheads="1"/>
              </p:cNvSpPr>
              <p:nvPr/>
            </p:nvSpPr>
            <p:spPr bwMode="auto">
              <a:xfrm>
                <a:off x="5760" y="3168"/>
                <a:ext cx="768" cy="1152"/>
              </a:xfrm>
              <a:prstGeom prst="flowChartMagneticDisk">
                <a:avLst/>
              </a:prstGeom>
              <a:solidFill>
                <a:srgbClr val="FF66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3074" name="Object 9"/>
              <p:cNvGraphicFramePr>
                <a:graphicFrameLocks noChangeAspect="1"/>
              </p:cNvGraphicFramePr>
              <p:nvPr/>
            </p:nvGraphicFramePr>
            <p:xfrm>
              <a:off x="5952" y="3552"/>
              <a:ext cx="560" cy="768"/>
            </p:xfrm>
            <a:graphic>
              <a:graphicData uri="http://schemas.openxmlformats.org/presentationml/2006/ole">
                <p:oleObj spid="_x0000_s3074" name="Equation" r:id="rId5" imgW="152334" imgH="393529" progId="Equation.3">
                  <p:embed/>
                </p:oleObj>
              </a:graphicData>
            </a:graphic>
          </p:graphicFrame>
          <p:sp>
            <p:nvSpPr>
              <p:cNvPr id="3090" name="AutoShape 10"/>
              <p:cNvSpPr>
                <a:spLocks noChangeArrowheads="1"/>
              </p:cNvSpPr>
              <p:nvPr/>
            </p:nvSpPr>
            <p:spPr bwMode="auto">
              <a:xfrm>
                <a:off x="5904" y="3120"/>
                <a:ext cx="432" cy="38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70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lnTo>
                      <a:pt x="5400" y="10800"/>
                    </a:lnTo>
                    <a:close/>
                  </a:path>
                </a:pathLst>
              </a:custGeom>
              <a:solidFill>
                <a:srgbClr val="FF66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3078" name="Picture 11" descr="anhsaodem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457200"/>
            <a:ext cx="350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2" descr="anhsaodem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0"/>
            <a:ext cx="29400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3" descr="anhsaodem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0" y="0"/>
            <a:ext cx="3429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0302" name="Oval 14" descr="Papyrus"/>
          <p:cNvSpPr>
            <a:spLocks noChangeArrowheads="1"/>
          </p:cNvSpPr>
          <p:nvPr/>
        </p:nvSpPr>
        <p:spPr bwMode="auto">
          <a:xfrm>
            <a:off x="457200" y="228600"/>
            <a:ext cx="1295400" cy="1295400"/>
          </a:xfrm>
          <a:prstGeom prst="ellipse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Oval 15"/>
          <p:cNvSpPr>
            <a:spLocks noChangeArrowheads="1"/>
          </p:cNvSpPr>
          <p:nvPr/>
        </p:nvSpPr>
        <p:spPr bwMode="auto">
          <a:xfrm>
            <a:off x="6705600" y="762000"/>
            <a:ext cx="1600200" cy="1447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Oval 16"/>
          <p:cNvSpPr>
            <a:spLocks noChangeArrowheads="1"/>
          </p:cNvSpPr>
          <p:nvPr/>
        </p:nvSpPr>
        <p:spPr bwMode="auto">
          <a:xfrm rot="-1040768">
            <a:off x="762000" y="0"/>
            <a:ext cx="1447800" cy="1600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084" name="Picture 17" descr="anhsaodem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3000" y="304800"/>
            <a:ext cx="350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8" descr="anhsaodem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524000"/>
            <a:ext cx="350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19" descr="anhsaodem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1447800"/>
            <a:ext cx="350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0" fill="hold"/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0" fill="hold"/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0" fill="hold"/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0" fill="hold"/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5215E-6 L -0.49166 -0.00555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2" grpId="0" animBg="1"/>
      <p:bldP spid="14030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17" descr="biie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4419600" y="2895600"/>
            <a:ext cx="3733800" cy="9144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bg1"/>
                </a:solidFill>
              </a:rPr>
              <a:t>Một phần mười ba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-2743200" y="1447800"/>
            <a:ext cx="2514600" cy="2781300"/>
            <a:chOff x="240" y="336"/>
            <a:chExt cx="1584" cy="1752"/>
          </a:xfrm>
        </p:grpSpPr>
        <p:pic>
          <p:nvPicPr>
            <p:cNvPr id="4104" name="Picture 6" descr="chim bay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40" y="336"/>
              <a:ext cx="1584" cy="1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105" name="Group 7"/>
            <p:cNvGrpSpPr>
              <a:grpSpLocks/>
            </p:cNvGrpSpPr>
            <p:nvPr/>
          </p:nvGrpSpPr>
          <p:grpSpPr bwMode="auto">
            <a:xfrm>
              <a:off x="1008" y="1248"/>
              <a:ext cx="816" cy="840"/>
              <a:chOff x="1008" y="1248"/>
              <a:chExt cx="816" cy="840"/>
            </a:xfrm>
          </p:grpSpPr>
          <p:sp>
            <p:nvSpPr>
              <p:cNvPr id="4106" name="Oval 8"/>
              <p:cNvSpPr>
                <a:spLocks noChangeArrowheads="1"/>
              </p:cNvSpPr>
              <p:nvPr/>
            </p:nvSpPr>
            <p:spPr bwMode="auto">
              <a:xfrm>
                <a:off x="1008" y="1248"/>
                <a:ext cx="816" cy="816"/>
              </a:xfrm>
              <a:prstGeom prst="ellipse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4098" name="Object 9"/>
              <p:cNvGraphicFramePr>
                <a:graphicFrameLocks noChangeAspect="1"/>
              </p:cNvGraphicFramePr>
              <p:nvPr/>
            </p:nvGraphicFramePr>
            <p:xfrm>
              <a:off x="1152" y="1296"/>
              <a:ext cx="528" cy="792"/>
            </p:xfrm>
            <a:graphic>
              <a:graphicData uri="http://schemas.openxmlformats.org/presentationml/2006/ole">
                <p:oleObj spid="_x0000_s4098" name="Equation" r:id="rId6" imgW="152334" imgH="228501" progId="Equation.3">
                  <p:embed/>
                </p:oleObj>
              </a:graphicData>
            </a:graphic>
          </p:graphicFrame>
        </p:grpSp>
      </p:grpSp>
      <p:sp>
        <p:nvSpPr>
          <p:cNvPr id="4103" name="Line 16"/>
          <p:cNvSpPr>
            <a:spLocks noChangeShapeType="1"/>
          </p:cNvSpPr>
          <p:nvPr/>
        </p:nvSpPr>
        <p:spPr bwMode="auto">
          <a:xfrm>
            <a:off x="7772400" y="17526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6.0749E-6 L 0.45 -6.0749E-6 " pathEditMode="relative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1000"/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533400" y="3048000"/>
            <a:ext cx="2743200" cy="1447800"/>
            <a:chOff x="336" y="1296"/>
            <a:chExt cx="1728" cy="720"/>
          </a:xfrm>
        </p:grpSpPr>
        <p:sp>
          <p:nvSpPr>
            <p:cNvPr id="27652" name="AutoShape 4"/>
            <p:cNvSpPr>
              <a:spLocks noChangeArrowheads="1"/>
            </p:cNvSpPr>
            <p:nvPr/>
          </p:nvSpPr>
          <p:spPr bwMode="auto">
            <a:xfrm>
              <a:off x="1440" y="1680"/>
              <a:ext cx="384" cy="336"/>
            </a:xfrm>
            <a:prstGeom prst="star5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27661" name="AutoShape 13"/>
            <p:cNvSpPr>
              <a:spLocks noChangeArrowheads="1"/>
            </p:cNvSpPr>
            <p:nvPr/>
          </p:nvSpPr>
          <p:spPr bwMode="auto">
            <a:xfrm>
              <a:off x="768" y="1296"/>
              <a:ext cx="384" cy="336"/>
            </a:xfrm>
            <a:prstGeom prst="star5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27663" name="AutoShape 15"/>
            <p:cNvSpPr>
              <a:spLocks noChangeArrowheads="1"/>
            </p:cNvSpPr>
            <p:nvPr/>
          </p:nvSpPr>
          <p:spPr bwMode="auto">
            <a:xfrm>
              <a:off x="1200" y="1296"/>
              <a:ext cx="384" cy="336"/>
            </a:xfrm>
            <a:prstGeom prst="star5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27664" name="AutoShape 16"/>
            <p:cNvSpPr>
              <a:spLocks noChangeArrowheads="1"/>
            </p:cNvSpPr>
            <p:nvPr/>
          </p:nvSpPr>
          <p:spPr bwMode="auto">
            <a:xfrm>
              <a:off x="1680" y="1296"/>
              <a:ext cx="384" cy="336"/>
            </a:xfrm>
            <a:prstGeom prst="star5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27665" name="AutoShape 17"/>
            <p:cNvSpPr>
              <a:spLocks noChangeArrowheads="1"/>
            </p:cNvSpPr>
            <p:nvPr/>
          </p:nvSpPr>
          <p:spPr bwMode="auto">
            <a:xfrm>
              <a:off x="336" y="1296"/>
              <a:ext cx="384" cy="336"/>
            </a:xfrm>
            <a:prstGeom prst="star5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27666" name="AutoShape 18"/>
            <p:cNvSpPr>
              <a:spLocks noChangeArrowheads="1"/>
            </p:cNvSpPr>
            <p:nvPr/>
          </p:nvSpPr>
          <p:spPr bwMode="auto">
            <a:xfrm>
              <a:off x="528" y="1680"/>
              <a:ext cx="384" cy="336"/>
            </a:xfrm>
            <a:prstGeom prst="star5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27667" name="AutoShape 19"/>
            <p:cNvSpPr>
              <a:spLocks noChangeArrowheads="1"/>
            </p:cNvSpPr>
            <p:nvPr/>
          </p:nvSpPr>
          <p:spPr bwMode="auto">
            <a:xfrm>
              <a:off x="960" y="1680"/>
              <a:ext cx="384" cy="336"/>
            </a:xfrm>
            <a:prstGeom prst="star5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</p:grp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3810000" y="3048000"/>
            <a:ext cx="1828800" cy="1371600"/>
            <a:chOff x="2352" y="1296"/>
            <a:chExt cx="1152" cy="864"/>
          </a:xfrm>
        </p:grpSpPr>
        <p:sp>
          <p:nvSpPr>
            <p:cNvPr id="5138" name="AutoShape 22"/>
            <p:cNvSpPr>
              <a:spLocks noChangeArrowheads="1"/>
            </p:cNvSpPr>
            <p:nvPr/>
          </p:nvSpPr>
          <p:spPr bwMode="auto">
            <a:xfrm>
              <a:off x="2736" y="1296"/>
              <a:ext cx="384" cy="288"/>
            </a:xfrm>
            <a:prstGeom prst="triangle">
              <a:avLst>
                <a:gd name="adj" fmla="val 50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AutoShape 23"/>
            <p:cNvSpPr>
              <a:spLocks noChangeArrowheads="1"/>
            </p:cNvSpPr>
            <p:nvPr/>
          </p:nvSpPr>
          <p:spPr bwMode="auto">
            <a:xfrm>
              <a:off x="2928" y="1584"/>
              <a:ext cx="384" cy="288"/>
            </a:xfrm>
            <a:prstGeom prst="triangle">
              <a:avLst>
                <a:gd name="adj" fmla="val 50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" name="AutoShape 24"/>
            <p:cNvSpPr>
              <a:spLocks noChangeArrowheads="1"/>
            </p:cNvSpPr>
            <p:nvPr/>
          </p:nvSpPr>
          <p:spPr bwMode="auto">
            <a:xfrm>
              <a:off x="2544" y="1584"/>
              <a:ext cx="384" cy="288"/>
            </a:xfrm>
            <a:prstGeom prst="triangle">
              <a:avLst>
                <a:gd name="adj" fmla="val 50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AutoShape 25"/>
            <p:cNvSpPr>
              <a:spLocks noChangeArrowheads="1"/>
            </p:cNvSpPr>
            <p:nvPr/>
          </p:nvSpPr>
          <p:spPr bwMode="auto">
            <a:xfrm>
              <a:off x="2352" y="1872"/>
              <a:ext cx="384" cy="288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AutoShape 26"/>
            <p:cNvSpPr>
              <a:spLocks noChangeArrowheads="1"/>
            </p:cNvSpPr>
            <p:nvPr/>
          </p:nvSpPr>
          <p:spPr bwMode="auto">
            <a:xfrm>
              <a:off x="2736" y="1872"/>
              <a:ext cx="384" cy="288"/>
            </a:xfrm>
            <a:prstGeom prst="triangle">
              <a:avLst>
                <a:gd name="adj" fmla="val 50000"/>
              </a:avLst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3" name="AutoShape 27"/>
            <p:cNvSpPr>
              <a:spLocks noChangeArrowheads="1"/>
            </p:cNvSpPr>
            <p:nvPr/>
          </p:nvSpPr>
          <p:spPr bwMode="auto">
            <a:xfrm>
              <a:off x="3120" y="1872"/>
              <a:ext cx="384" cy="288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6477000" y="2971800"/>
            <a:ext cx="1676400" cy="1447800"/>
            <a:chOff x="3984" y="816"/>
            <a:chExt cx="1296" cy="1296"/>
          </a:xfrm>
        </p:grpSpPr>
        <p:sp>
          <p:nvSpPr>
            <p:cNvPr id="5129" name="Rectangle 34"/>
            <p:cNvSpPr>
              <a:spLocks noChangeArrowheads="1"/>
            </p:cNvSpPr>
            <p:nvPr/>
          </p:nvSpPr>
          <p:spPr bwMode="auto">
            <a:xfrm>
              <a:off x="3984" y="1680"/>
              <a:ext cx="432" cy="432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Rectangle 35"/>
            <p:cNvSpPr>
              <a:spLocks noChangeArrowheads="1"/>
            </p:cNvSpPr>
            <p:nvPr/>
          </p:nvSpPr>
          <p:spPr bwMode="auto">
            <a:xfrm>
              <a:off x="3984" y="1248"/>
              <a:ext cx="432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Rectangle 36"/>
            <p:cNvSpPr>
              <a:spLocks noChangeArrowheads="1"/>
            </p:cNvSpPr>
            <p:nvPr/>
          </p:nvSpPr>
          <p:spPr bwMode="auto">
            <a:xfrm>
              <a:off x="3984" y="816"/>
              <a:ext cx="432" cy="432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Rectangle 37"/>
            <p:cNvSpPr>
              <a:spLocks noChangeArrowheads="1"/>
            </p:cNvSpPr>
            <p:nvPr/>
          </p:nvSpPr>
          <p:spPr bwMode="auto">
            <a:xfrm>
              <a:off x="4416" y="1680"/>
              <a:ext cx="432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Rectangle 38"/>
            <p:cNvSpPr>
              <a:spLocks noChangeArrowheads="1"/>
            </p:cNvSpPr>
            <p:nvPr/>
          </p:nvSpPr>
          <p:spPr bwMode="auto">
            <a:xfrm>
              <a:off x="4848" y="1680"/>
              <a:ext cx="432" cy="432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Rectangle 39"/>
            <p:cNvSpPr>
              <a:spLocks noChangeArrowheads="1"/>
            </p:cNvSpPr>
            <p:nvPr/>
          </p:nvSpPr>
          <p:spPr bwMode="auto">
            <a:xfrm>
              <a:off x="4416" y="816"/>
              <a:ext cx="432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Rectangle 40"/>
            <p:cNvSpPr>
              <a:spLocks noChangeArrowheads="1"/>
            </p:cNvSpPr>
            <p:nvPr/>
          </p:nvSpPr>
          <p:spPr bwMode="auto">
            <a:xfrm>
              <a:off x="4416" y="1248"/>
              <a:ext cx="432" cy="432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Rectangle 41"/>
            <p:cNvSpPr>
              <a:spLocks noChangeArrowheads="1"/>
            </p:cNvSpPr>
            <p:nvPr/>
          </p:nvSpPr>
          <p:spPr bwMode="auto">
            <a:xfrm>
              <a:off x="4848" y="816"/>
              <a:ext cx="432" cy="432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Rectangle 42"/>
            <p:cNvSpPr>
              <a:spLocks noChangeArrowheads="1"/>
            </p:cNvSpPr>
            <p:nvPr/>
          </p:nvSpPr>
          <p:spPr bwMode="auto">
            <a:xfrm>
              <a:off x="4848" y="1248"/>
              <a:ext cx="432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91" name="Rectangle 43"/>
          <p:cNvSpPr>
            <a:spLocks noChangeArrowheads="1"/>
          </p:cNvSpPr>
          <p:nvPr/>
        </p:nvSpPr>
        <p:spPr bwMode="auto">
          <a:xfrm>
            <a:off x="304800" y="457200"/>
            <a:ext cx="8839200" cy="1981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Font typeface="Wingdings" pitchFamily="2" charset="2"/>
              <a:buChar char="v"/>
            </a:pPr>
            <a:r>
              <a:rPr lang="en-US" sz="4400" b="1">
                <a:solidFill>
                  <a:srgbClr val="008000"/>
                </a:solidFill>
              </a:rPr>
              <a:t>Viết các phân số sau:</a:t>
            </a:r>
          </a:p>
        </p:txBody>
      </p:sp>
      <p:graphicFrame>
        <p:nvGraphicFramePr>
          <p:cNvPr id="27699" name="Object 51"/>
          <p:cNvGraphicFramePr>
            <a:graphicFrameLocks noChangeAspect="1"/>
          </p:cNvGraphicFramePr>
          <p:nvPr>
            <p:ph sz="quarter" idx="2"/>
          </p:nvPr>
        </p:nvGraphicFramePr>
        <p:xfrm>
          <a:off x="1676400" y="4800600"/>
          <a:ext cx="412750" cy="1068388"/>
        </p:xfrm>
        <a:graphic>
          <a:graphicData uri="http://schemas.openxmlformats.org/presentationml/2006/ole">
            <p:oleObj spid="_x0000_s5122" name="Equation" r:id="rId4" imgW="152334" imgH="393529" progId="Equation.3">
              <p:embed/>
            </p:oleObj>
          </a:graphicData>
        </a:graphic>
      </p:graphicFrame>
      <p:graphicFrame>
        <p:nvGraphicFramePr>
          <p:cNvPr id="27705" name="Object 57"/>
          <p:cNvGraphicFramePr>
            <a:graphicFrameLocks noChangeAspect="1"/>
          </p:cNvGraphicFramePr>
          <p:nvPr>
            <p:ph sz="quarter" idx="3"/>
          </p:nvPr>
        </p:nvGraphicFramePr>
        <p:xfrm>
          <a:off x="4495800" y="4648200"/>
          <a:ext cx="458788" cy="1184275"/>
        </p:xfrm>
        <a:graphic>
          <a:graphicData uri="http://schemas.openxmlformats.org/presentationml/2006/ole">
            <p:oleObj spid="_x0000_s5123" name="Equation" r:id="rId5" imgW="152334" imgH="393529" progId="Equation.3">
              <p:embed/>
            </p:oleObj>
          </a:graphicData>
        </a:graphic>
      </p:graphicFrame>
      <p:graphicFrame>
        <p:nvGraphicFramePr>
          <p:cNvPr id="27708" name="Object 60"/>
          <p:cNvGraphicFramePr>
            <a:graphicFrameLocks noChangeAspect="1"/>
          </p:cNvGraphicFramePr>
          <p:nvPr>
            <p:ph sz="quarter" idx="4"/>
          </p:nvPr>
        </p:nvGraphicFramePr>
        <p:xfrm>
          <a:off x="7010400" y="4724400"/>
          <a:ext cx="757238" cy="1219200"/>
        </p:xfrm>
        <a:graphic>
          <a:graphicData uri="http://schemas.openxmlformats.org/presentationml/2006/ole">
            <p:oleObj spid="_x0000_s5124" name="Equation" r:id="rId6" imgW="139639" imgH="393529" progId="Equation.3">
              <p:embed/>
            </p:oleObj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276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277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277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1295400" y="2590800"/>
            <a:ext cx="7620000" cy="1219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800100" lvl="1" indent="-34290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sz="2800"/>
              <a:t>Ví dụ a) Có 8 quả cam, chia đều cho 4 em. Mỗi em được bao nhiêu quả?</a:t>
            </a:r>
          </a:p>
          <a:p>
            <a:pPr marL="342900" indent="-342900"/>
            <a:endParaRPr lang="en-US" sz="2800"/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838200" y="4572000"/>
            <a:ext cx="7620000" cy="1447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800100" lvl="1" indent="-342900">
              <a:spcBef>
                <a:spcPct val="20000"/>
              </a:spcBef>
              <a:buClr>
                <a:schemeClr val="tx1"/>
              </a:buClr>
              <a:buSzPct val="75000"/>
            </a:pPr>
            <a:endParaRPr lang="en-US" sz="2800"/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sz="2800"/>
              <a:t>Ví dụ b) Có 3 cái bánh, chia đều cho 4 em. Hỏi mỗi em được bao nhiêu phần của cái bánh</a:t>
            </a:r>
          </a:p>
          <a:p>
            <a:pPr marL="342900" indent="-342900"/>
            <a:endParaRPr lang="en-US" sz="2800"/>
          </a:p>
        </p:txBody>
      </p:sp>
      <p:sp>
        <p:nvSpPr>
          <p:cNvPr id="73741" name="Rectangle 13"/>
          <p:cNvSpPr>
            <a:spLocks noChangeArrowheads="1"/>
          </p:cNvSpPr>
          <p:nvPr/>
        </p:nvSpPr>
        <p:spPr bwMode="auto">
          <a:xfrm>
            <a:off x="1752600" y="1447800"/>
            <a:ext cx="518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r>
              <a:rPr lang="en-US" sz="2800">
                <a:solidFill>
                  <a:srgbClr val="008000"/>
                </a:solidFill>
              </a:rPr>
              <a:t>Hoạt động 1:</a:t>
            </a:r>
            <a:r>
              <a:rPr lang="en-US" sz="2800">
                <a:solidFill>
                  <a:srgbClr val="FF3300"/>
                </a:solidFill>
              </a:rPr>
              <a:t>  </a:t>
            </a:r>
          </a:p>
          <a:p>
            <a:pPr>
              <a:buFont typeface="Wingdings" pitchFamily="2" charset="2"/>
              <a:buChar char="v"/>
            </a:pPr>
            <a:endParaRPr lang="en-US" sz="2800">
              <a:solidFill>
                <a:srgbClr val="FF33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800">
                <a:solidFill>
                  <a:srgbClr val="FF3300"/>
                </a:solidFill>
              </a:rPr>
              <a:t>Thảo luận</a:t>
            </a:r>
          </a:p>
        </p:txBody>
      </p:sp>
      <p:sp>
        <p:nvSpPr>
          <p:cNvPr id="73742" name="Rectangle 14"/>
          <p:cNvSpPr>
            <a:spLocks noChangeArrowheads="1"/>
          </p:cNvSpPr>
          <p:nvPr/>
        </p:nvSpPr>
        <p:spPr bwMode="auto">
          <a:xfrm>
            <a:off x="381000" y="381000"/>
            <a:ext cx="4343400" cy="990600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1" u="sng">
                <a:solidFill>
                  <a:srgbClr val="FF3300"/>
                </a:solidFill>
              </a:rPr>
              <a:t> BÀI MỚI: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nimBg="1"/>
      <p:bldP spid="73736" grpId="0" animBg="1"/>
      <p:bldP spid="73741" grpId="0"/>
      <p:bldP spid="737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smtClean="0">
                <a:latin typeface="Times New Roman" pitchFamily="18" charset="0"/>
              </a:rPr>
              <a:t>      Th</a:t>
            </a:r>
            <a:r>
              <a:rPr lang="en-US" sz="3200" smtClean="0"/>
              <a:t>ứ ba, ngày 11 tháng 1 năm 2011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                                          Toán</a:t>
            </a:r>
            <a:br>
              <a:rPr lang="en-US" sz="2400" smtClean="0"/>
            </a:br>
            <a:r>
              <a:rPr lang="en-US" sz="2400" smtClean="0"/>
              <a:t>     </a:t>
            </a:r>
            <a:r>
              <a:rPr lang="en-US" sz="4000" smtClean="0"/>
              <a:t>Phân số và phép chia số tự nhiên</a:t>
            </a:r>
          </a:p>
        </p:txBody>
      </p:sp>
      <p:sp>
        <p:nvSpPr>
          <p:cNvPr id="157700" name="Rectangle 4"/>
          <p:cNvSpPr>
            <a:spLocks noChangeArrowheads="1"/>
          </p:cNvSpPr>
          <p:nvPr>
            <p:ph type="body" idx="1"/>
          </p:nvPr>
        </p:nvSpPr>
        <p:spPr>
          <a:solidFill>
            <a:srgbClr val="FFCCFF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800100" lvl="1" indent="-342900" eaLnBrk="1" hangingPunct="1">
              <a:buClr>
                <a:schemeClr val="tx1"/>
              </a:buClr>
              <a:buSzPct val="75000"/>
              <a:buFontTx/>
              <a:buNone/>
            </a:pPr>
            <a:r>
              <a:rPr lang="en-US" smtClean="0">
                <a:solidFill>
                  <a:srgbClr val="CC9900"/>
                </a:solidFill>
              </a:rPr>
              <a:t>Ví dụ a) Có 8 quả cam, chia đều cho 4 em. Mỗi em được bao nhiêu quả?</a:t>
            </a:r>
          </a:p>
          <a:p>
            <a:pPr marL="800100" lvl="1" indent="-342900" eaLnBrk="1" hangingPunct="1">
              <a:buClr>
                <a:schemeClr val="tx1"/>
              </a:buClr>
              <a:buSzPct val="75000"/>
              <a:buFontTx/>
              <a:buNone/>
            </a:pPr>
            <a:endParaRPr lang="en-US" smtClean="0">
              <a:solidFill>
                <a:srgbClr val="CC9900"/>
              </a:solidFill>
            </a:endParaRPr>
          </a:p>
          <a:p>
            <a:pPr marL="800100" lvl="1" indent="-342900" eaLnBrk="1" hangingPunct="1"/>
            <a:endParaRPr lang="en-US" smtClean="0"/>
          </a:p>
          <a:p>
            <a:pPr marL="800100" lvl="1" indent="-342900" eaLnBrk="1" hangingPunct="1">
              <a:buFontTx/>
              <a:buNone/>
            </a:pPr>
            <a:r>
              <a:rPr lang="en-US" smtClean="0">
                <a:solidFill>
                  <a:srgbClr val="996633"/>
                </a:solidFill>
              </a:rPr>
              <a:t>Ví dụ b) Có 3 cái bánh, chia đều cho 4 em. Hỏi mỗi em được bao nhiêu phần của cái bánh</a:t>
            </a:r>
          </a:p>
          <a:p>
            <a:pPr marL="800100" lvl="1" indent="-342900" eaLnBrk="1" hangingPunct="1">
              <a:buClr>
                <a:schemeClr val="tx1"/>
              </a:buClr>
              <a:buSzPct val="75000"/>
              <a:buFontTx/>
              <a:buNone/>
            </a:pPr>
            <a:endParaRPr lang="en-US" smtClean="0">
              <a:solidFill>
                <a:srgbClr val="9966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0" grpId="0" animBg="1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1368</TotalTime>
  <Words>535</Words>
  <Application>Microsoft Office PowerPoint</Application>
  <PresentationFormat>On-screen Show (4:3)</PresentationFormat>
  <Paragraphs>81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Wingdings</vt:lpstr>
      <vt:lpstr>Times New Roman</vt:lpstr>
      <vt:lpstr>Wingdings 2</vt:lpstr>
      <vt:lpstr>Mountain Top</vt:lpstr>
      <vt:lpstr>Default Design</vt:lpstr>
      <vt:lpstr>Microsoft Equation 3.0</vt:lpstr>
      <vt:lpstr>Slide 1</vt:lpstr>
      <vt:lpstr>Đọc các phân số:</vt:lpstr>
      <vt:lpstr>Slide 3</vt:lpstr>
      <vt:lpstr>Slide 4</vt:lpstr>
      <vt:lpstr>Slide 5</vt:lpstr>
      <vt:lpstr>Slide 6</vt:lpstr>
      <vt:lpstr>Slide 7</vt:lpstr>
      <vt:lpstr>Slide 8</vt:lpstr>
      <vt:lpstr>      Thứ ba, ngày 11 tháng 1 năm 2011                                           Toán      Phân số và phép chia số tự nhiên</vt:lpstr>
      <vt:lpstr>Slide 10</vt:lpstr>
      <vt:lpstr>Slide 11</vt:lpstr>
      <vt:lpstr>Slide 12</vt:lpstr>
      <vt:lpstr>Slide 13</vt:lpstr>
      <vt:lpstr>1. Viết thương của mỗi phép chia sau dưới dạng phân số:</vt:lpstr>
      <vt:lpstr>2.Viết theo mẫu:</vt:lpstr>
      <vt:lpstr>3.a)Viết mỗi số tự nhiên dưới dạng một phân số bằng 1:</vt:lpstr>
      <vt:lpstr>Slide 17</vt:lpstr>
      <vt:lpstr>Slide 18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87</cp:revision>
  <dcterms:created xsi:type="dcterms:W3CDTF">2009-01-10T23:05:51Z</dcterms:created>
  <dcterms:modified xsi:type="dcterms:W3CDTF">2016-06-30T02:14:09Z</dcterms:modified>
</cp:coreProperties>
</file>